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7"/>
  </p:notesMasterIdLst>
  <p:sldIdLst>
    <p:sldId id="256" r:id="rId2"/>
    <p:sldId id="30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92" r:id="rId21"/>
    <p:sldId id="293" r:id="rId22"/>
    <p:sldId id="387" r:id="rId23"/>
    <p:sldId id="276" r:id="rId24"/>
    <p:sldId id="277" r:id="rId25"/>
    <p:sldId id="278" r:id="rId26"/>
    <p:sldId id="279" r:id="rId27"/>
    <p:sldId id="280" r:id="rId28"/>
    <p:sldId id="281" r:id="rId29"/>
    <p:sldId id="282" r:id="rId30"/>
    <p:sldId id="283" r:id="rId31"/>
    <p:sldId id="284" r:id="rId32"/>
    <p:sldId id="286" r:id="rId33"/>
    <p:sldId id="285" r:id="rId34"/>
    <p:sldId id="287" r:id="rId35"/>
    <p:sldId id="288" r:id="rId36"/>
    <p:sldId id="290" r:id="rId37"/>
    <p:sldId id="300" r:id="rId38"/>
    <p:sldId id="303" r:id="rId39"/>
    <p:sldId id="305" r:id="rId40"/>
    <p:sldId id="306" r:id="rId41"/>
    <p:sldId id="291" r:id="rId42"/>
    <p:sldId id="294" r:id="rId43"/>
    <p:sldId id="385" r:id="rId44"/>
    <p:sldId id="386" r:id="rId45"/>
    <p:sldId id="295" r:id="rId46"/>
    <p:sldId id="299" r:id="rId47"/>
    <p:sldId id="296" r:id="rId48"/>
    <p:sldId id="302" r:id="rId49"/>
    <p:sldId id="297" r:id="rId50"/>
    <p:sldId id="298" r:id="rId51"/>
    <p:sldId id="350" r:id="rId52"/>
    <p:sldId id="352" r:id="rId53"/>
    <p:sldId id="353" r:id="rId54"/>
    <p:sldId id="354" r:id="rId55"/>
    <p:sldId id="355" r:id="rId56"/>
    <p:sldId id="356" r:id="rId57"/>
    <p:sldId id="357" r:id="rId58"/>
    <p:sldId id="358" r:id="rId59"/>
    <p:sldId id="361" r:id="rId60"/>
    <p:sldId id="362" r:id="rId61"/>
    <p:sldId id="363" r:id="rId62"/>
    <p:sldId id="364" r:id="rId63"/>
    <p:sldId id="365" r:id="rId64"/>
    <p:sldId id="366" r:id="rId65"/>
    <p:sldId id="367" r:id="rId66"/>
    <p:sldId id="368" r:id="rId67"/>
    <p:sldId id="369" r:id="rId68"/>
    <p:sldId id="372" r:id="rId69"/>
    <p:sldId id="375" r:id="rId70"/>
    <p:sldId id="376" r:id="rId71"/>
    <p:sldId id="377" r:id="rId72"/>
    <p:sldId id="379" r:id="rId73"/>
    <p:sldId id="381" r:id="rId74"/>
    <p:sldId id="383" r:id="rId75"/>
    <p:sldId id="388"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563" autoAdjust="0"/>
  </p:normalViewPr>
  <p:slideViewPr>
    <p:cSldViewPr>
      <p:cViewPr varScale="1">
        <p:scale>
          <a:sx n="85" d="100"/>
          <a:sy n="85" d="100"/>
        </p:scale>
        <p:origin x="1002" y="90"/>
      </p:cViewPr>
      <p:guideLst>
        <p:guide orient="horz" pos="2160"/>
        <p:guide pos="2880"/>
      </p:guideLst>
    </p:cSldViewPr>
  </p:slideViewPr>
  <p:outlineViewPr>
    <p:cViewPr>
      <p:scale>
        <a:sx n="33" d="100"/>
        <a:sy n="33" d="100"/>
      </p:scale>
      <p:origin x="0" y="194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26C68-FD32-41FC-88FA-522FF9259FFE}" type="datetimeFigureOut">
              <a:rPr lang="tr-TR" smtClean="0"/>
              <a:pPr/>
              <a:t>24.10.2025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4967D-3B2F-49C2-9918-6FE4837E8496}" type="slidenum">
              <a:rPr lang="tr-TR" smtClean="0"/>
              <a:pPr/>
              <a:t>‹#›</a:t>
            </a:fld>
            <a:endParaRPr lang="tr-TR"/>
          </a:p>
        </p:txBody>
      </p:sp>
    </p:spTree>
    <p:extLst>
      <p:ext uri="{BB962C8B-B14F-4D97-AF65-F5344CB8AC3E}">
        <p14:creationId xmlns:p14="http://schemas.microsoft.com/office/powerpoint/2010/main" val="265242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230518D-2267-4C74-9737-65F635CA54BA}" type="slidenum">
              <a:rPr lang="tr-TR" smtClean="0"/>
              <a:pPr/>
              <a:t>66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E55BB839-DED8-4F66-997B-258C9D82C5EB}" type="datetimeFigureOut">
              <a:rPr lang="tr-TR" smtClean="0"/>
              <a:pPr/>
              <a:t>24.10.2025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A16111C-78C9-4D90-A9C2-C1D72AEF5FAF}"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5BB839-DED8-4F66-997B-258C9D82C5EB}" type="datetimeFigureOut">
              <a:rPr lang="tr-TR" smtClean="0"/>
              <a:pPr/>
              <a:t>24.10.2025</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A16111C-78C9-4D90-A9C2-C1D72AEF5FAF}"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ctr"/>
            <a:br>
              <a:rPr lang="tr-TR" dirty="0"/>
            </a:br>
            <a:r>
              <a:rPr lang="tr-TR" sz="2700" b="1" dirty="0"/>
              <a:t>TÜRKİYE CUMHURİYETİ </a:t>
            </a:r>
            <a:br>
              <a:rPr lang="tr-TR" sz="2700" b="1" dirty="0"/>
            </a:br>
            <a:r>
              <a:rPr lang="tr-TR" sz="2700" b="1" dirty="0"/>
              <a:t>GİRESUN ÜNİVERSİTESİ</a:t>
            </a:r>
          </a:p>
        </p:txBody>
      </p:sp>
      <p:sp>
        <p:nvSpPr>
          <p:cNvPr id="3" name="2 Alt Başlık"/>
          <p:cNvSpPr>
            <a:spLocks noGrp="1"/>
          </p:cNvSpPr>
          <p:nvPr>
            <p:ph type="subTitle" idx="1"/>
          </p:nvPr>
        </p:nvSpPr>
        <p:spPr>
          <a:xfrm>
            <a:off x="1432560" y="1850064"/>
            <a:ext cx="7406640" cy="3307128"/>
          </a:xfrm>
        </p:spPr>
        <p:txBody>
          <a:bodyPr>
            <a:normAutofit fontScale="92500" lnSpcReduction="20000"/>
          </a:bodyPr>
          <a:lstStyle/>
          <a:p>
            <a:pPr algn="ctr"/>
            <a:endParaRPr lang="tr-TR" dirty="0"/>
          </a:p>
          <a:p>
            <a:pPr algn="ctr"/>
            <a:endParaRPr lang="tr-TR" dirty="0"/>
          </a:p>
          <a:p>
            <a:pPr algn="ctr"/>
            <a:r>
              <a:rPr lang="tr-TR" sz="3900" b="1" dirty="0"/>
              <a:t>2025-2026 ÖĞRETİM YILI</a:t>
            </a:r>
          </a:p>
          <a:p>
            <a:pPr algn="ctr"/>
            <a:r>
              <a:rPr lang="tr-TR" sz="3900" b="1"/>
              <a:t>ORYANTASYON </a:t>
            </a:r>
            <a:r>
              <a:rPr lang="tr-TR" sz="3900" b="1" dirty="0"/>
              <a:t>PROGRAMI</a:t>
            </a:r>
          </a:p>
          <a:p>
            <a:pPr algn="ctr"/>
            <a:endParaRPr lang="tr-TR" dirty="0"/>
          </a:p>
          <a:p>
            <a:pPr algn="ctr"/>
            <a:endParaRPr lang="tr-TR" dirty="0"/>
          </a:p>
          <a:p>
            <a:pPr algn="ctr"/>
            <a:r>
              <a:rPr lang="tr-TR" dirty="0"/>
              <a:t>ÖĞRENCİ İŞLERİ DAİRE BAŞKANLIĞI </a:t>
            </a:r>
          </a:p>
          <a:p>
            <a:pPr algn="ctr"/>
            <a:r>
              <a:rPr lang="tr-TR" dirty="0"/>
              <a:t>2025</a:t>
            </a:r>
          </a:p>
          <a:p>
            <a:pPr algn="ctr"/>
            <a:endParaRPr lang="tr-TR" dirty="0"/>
          </a:p>
        </p:txBody>
      </p:sp>
      <p:pic>
        <p:nvPicPr>
          <p:cNvPr id="4" name="3 Resim" descr="logo"/>
          <p:cNvPicPr/>
          <p:nvPr/>
        </p:nvPicPr>
        <p:blipFill>
          <a:blip r:embed="rId2" cstate="print"/>
          <a:srcRect/>
          <a:stretch>
            <a:fillRect/>
          </a:stretch>
        </p:blipFill>
        <p:spPr bwMode="auto">
          <a:xfrm>
            <a:off x="1475656" y="548680"/>
            <a:ext cx="1362075" cy="11620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a:t>Sunulan Dersler</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1187624" y="1598294"/>
            <a:ext cx="7746826" cy="499905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 İzleme Formu</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1115616" y="1598294"/>
            <a:ext cx="7818834" cy="499905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Müfredat</a:t>
            </a:r>
          </a:p>
        </p:txBody>
      </p:sp>
      <p:pic>
        <p:nvPicPr>
          <p:cNvPr id="10242" name="Picture 2"/>
          <p:cNvPicPr>
            <a:picLocks noGrp="1" noChangeAspect="1" noChangeArrowheads="1"/>
          </p:cNvPicPr>
          <p:nvPr>
            <p:ph idx="1"/>
          </p:nvPr>
        </p:nvPicPr>
        <p:blipFill>
          <a:blip r:embed="rId2" cstate="print"/>
          <a:srcRect/>
          <a:stretch>
            <a:fillRect/>
          </a:stretch>
        </p:blipFill>
        <p:spPr bwMode="auto">
          <a:xfrm>
            <a:off x="1187624" y="1598294"/>
            <a:ext cx="7746826" cy="499905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Kayıt Yenileme</a:t>
            </a:r>
          </a:p>
        </p:txBody>
      </p:sp>
      <p:pic>
        <p:nvPicPr>
          <p:cNvPr id="4"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p:blipFill>
        <p:spPr bwMode="auto">
          <a:xfrm>
            <a:off x="1187624" y="4463566"/>
            <a:ext cx="7499350" cy="2853866"/>
          </a:xfrm>
          <a:prstGeom prst="rect">
            <a:avLst/>
          </a:prstGeom>
          <a:noFill/>
          <a:ln w="9525">
            <a:noFill/>
            <a:miter lim="800000"/>
            <a:headEnd/>
            <a:tailEnd/>
          </a:ln>
        </p:spPr>
      </p:pic>
      <p:pic>
        <p:nvPicPr>
          <p:cNvPr id="5" name="4 Resim" descr="C:\Documents and Settings\Administrator\Belgelerim\Resimlerim\KAYIT YENİLEME\ogrenci 1.JPG"/>
          <p:cNvPicPr/>
          <p:nvPr/>
        </p:nvPicPr>
        <p:blipFill>
          <a:blip r:embed="rId3" cstate="print"/>
          <a:srcRect/>
          <a:stretch>
            <a:fillRect/>
          </a:stretch>
        </p:blipFill>
        <p:spPr bwMode="auto">
          <a:xfrm>
            <a:off x="1187624" y="1484784"/>
            <a:ext cx="7632848" cy="297878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Kayıt Yenileme – Tekrar Dersler </a:t>
            </a:r>
          </a:p>
        </p:txBody>
      </p:sp>
      <p:pic>
        <p:nvPicPr>
          <p:cNvPr id="4"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p:blipFill>
        <p:spPr bwMode="auto">
          <a:xfrm>
            <a:off x="1187624" y="1598294"/>
            <a:ext cx="7746826" cy="499905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a:t>Kayıt Yenileme – Açılan Dersler Listesi</a:t>
            </a:r>
          </a:p>
        </p:txBody>
      </p:sp>
      <p:pic>
        <p:nvPicPr>
          <p:cNvPr id="4"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p:blipFill>
        <p:spPr bwMode="auto">
          <a:xfrm>
            <a:off x="1115616" y="1556792"/>
            <a:ext cx="7818834" cy="504055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Kayıt Yenileme – Ders Seçimi</a:t>
            </a:r>
          </a:p>
        </p:txBody>
      </p:sp>
      <p:pic>
        <p:nvPicPr>
          <p:cNvPr id="4"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p:blipFill>
        <p:spPr bwMode="auto">
          <a:xfrm>
            <a:off x="1115616" y="1598890"/>
            <a:ext cx="7818834" cy="499846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Kayıt Yenileme - Danışman Onayına Gönderme</a:t>
            </a:r>
          </a:p>
        </p:txBody>
      </p:sp>
      <p:pic>
        <p:nvPicPr>
          <p:cNvPr id="4" name="3 İçerik Yer Tutucusu"/>
          <p:cNvPicPr>
            <a:picLocks noGrp="1"/>
          </p:cNvPicPr>
          <p:nvPr>
            <p:ph idx="1"/>
          </p:nvPr>
        </p:nvPicPr>
        <p:blipFill>
          <a:blip r:embed="rId2">
            <a:extLst>
              <a:ext uri="{28A0092B-C50C-407E-A947-70E740481C1C}">
                <a14:useLocalDpi xmlns:a14="http://schemas.microsoft.com/office/drawing/2010/main" val="0"/>
              </a:ext>
            </a:extLst>
          </a:blip>
          <a:srcRect/>
          <a:stretch/>
        </p:blipFill>
        <p:spPr bwMode="auto">
          <a:xfrm>
            <a:off x="1043608" y="1598890"/>
            <a:ext cx="7890842" cy="49984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66B1279A-A7ED-53FD-3B15-1C0F88EA267A}"/>
              </a:ext>
            </a:extLst>
          </p:cNvPr>
          <p:cNvSpPr>
            <a:spLocks noGrp="1"/>
          </p:cNvSpPr>
          <p:nvPr>
            <p:ph idx="1"/>
          </p:nvPr>
        </p:nvSpPr>
        <p:spPr/>
        <p:txBody>
          <a:bodyPr/>
          <a:lstStyle/>
          <a:p>
            <a:pPr algn="just"/>
            <a:r>
              <a:rPr lang="tr-TR" dirty="0"/>
              <a:t>Akademik takvimde belirtilen ekle çıkar haftası içerisinde öğrenci bilgi sisteminizden iki nüsha ders kayıtlanma raporu alarak danışman hocanıza imzalatıp biriminiz öğrenci işlerine bir tanesini teslim etmelisiniz.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a:t>ŞİFRE DEĞİŞTİRME İŞLEMLERİ</a:t>
            </a:r>
          </a:p>
        </p:txBody>
      </p:sp>
      <p:sp>
        <p:nvSpPr>
          <p:cNvPr id="3" name="2 İçerik Yer Tutucusu"/>
          <p:cNvSpPr>
            <a:spLocks noGrp="1"/>
          </p:cNvSpPr>
          <p:nvPr>
            <p:ph idx="1"/>
          </p:nvPr>
        </p:nvSpPr>
        <p:spPr/>
        <p:txBody>
          <a:bodyPr/>
          <a:lstStyle/>
          <a:p>
            <a:pPr algn="just"/>
            <a:endParaRPr lang="tr-TR" dirty="0"/>
          </a:p>
          <a:p>
            <a:pPr algn="just"/>
            <a:r>
              <a:rPr lang="tr-TR" dirty="0"/>
              <a:t>“Öğrenci Bilgi Sistemi”nden şifre ile ilgili sorun oluşması halinde fakülteniz/yüksekokulunuz öğrenci işleri bürosuna müracaat ediniz.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78098"/>
          </a:xfrm>
        </p:spPr>
        <p:txBody>
          <a:bodyPr/>
          <a:lstStyle/>
          <a:p>
            <a:r>
              <a:rPr lang="tr-TR" dirty="0"/>
              <a:t>ÖĞRENCİ İŞLERİ</a:t>
            </a:r>
          </a:p>
        </p:txBody>
      </p:sp>
      <p:sp>
        <p:nvSpPr>
          <p:cNvPr id="3" name="2 İçerik Yer Tutucusu"/>
          <p:cNvSpPr>
            <a:spLocks noGrp="1"/>
          </p:cNvSpPr>
          <p:nvPr>
            <p:ph idx="1"/>
          </p:nvPr>
        </p:nvSpPr>
        <p:spPr>
          <a:xfrm>
            <a:off x="1435608" y="1268760"/>
            <a:ext cx="7498080" cy="5400600"/>
          </a:xfrm>
        </p:spPr>
        <p:txBody>
          <a:bodyPr>
            <a:normAutofit fontScale="62500" lnSpcReduction="20000"/>
          </a:bodyPr>
          <a:lstStyle/>
          <a:p>
            <a:r>
              <a:rPr lang="tr-TR" dirty="0"/>
              <a:t>Öğrenci Bilgi Sistemi</a:t>
            </a:r>
          </a:p>
          <a:p>
            <a:r>
              <a:rPr lang="tr-TR" dirty="0"/>
              <a:t>Öğretim Süresi</a:t>
            </a:r>
          </a:p>
          <a:p>
            <a:r>
              <a:rPr lang="tr-TR" dirty="0"/>
              <a:t>Akademik Takvim</a:t>
            </a:r>
          </a:p>
          <a:p>
            <a:r>
              <a:rPr lang="tr-TR" dirty="0"/>
              <a:t>Öğrenci Danışmanlığı</a:t>
            </a:r>
          </a:p>
          <a:p>
            <a:r>
              <a:rPr lang="tr-TR" dirty="0"/>
              <a:t>Kayıt Yenileme İşlemleri</a:t>
            </a:r>
          </a:p>
          <a:p>
            <a:r>
              <a:rPr lang="tr-TR" dirty="0"/>
              <a:t>Dersler ve Sınavlar</a:t>
            </a:r>
          </a:p>
          <a:p>
            <a:r>
              <a:rPr lang="tr-TR" dirty="0"/>
              <a:t>Kayıt Dondurma</a:t>
            </a:r>
          </a:p>
          <a:p>
            <a:r>
              <a:rPr lang="tr-TR" dirty="0"/>
              <a:t>Katkı Payı/Öğrenim Ücreti</a:t>
            </a:r>
          </a:p>
          <a:p>
            <a:r>
              <a:rPr lang="tr-TR" dirty="0"/>
              <a:t>Muafiyet</a:t>
            </a:r>
          </a:p>
          <a:p>
            <a:r>
              <a:rPr lang="tr-TR" dirty="0"/>
              <a:t>Kredi Transferi</a:t>
            </a:r>
          </a:p>
          <a:p>
            <a:r>
              <a:rPr lang="tr-TR" dirty="0"/>
              <a:t>Çift </a:t>
            </a:r>
            <a:r>
              <a:rPr lang="tr-TR" dirty="0" err="1"/>
              <a:t>Anadal</a:t>
            </a:r>
            <a:r>
              <a:rPr lang="tr-TR" dirty="0"/>
              <a:t>/</a:t>
            </a:r>
            <a:r>
              <a:rPr lang="tr-TR" dirty="0" err="1"/>
              <a:t>Yandal</a:t>
            </a:r>
            <a:endParaRPr lang="tr-TR" dirty="0"/>
          </a:p>
          <a:p>
            <a:r>
              <a:rPr lang="tr-TR" dirty="0"/>
              <a:t>Askerlik Tecili</a:t>
            </a:r>
          </a:p>
          <a:p>
            <a:r>
              <a:rPr lang="tr-TR" dirty="0"/>
              <a:t>Mezuniyet</a:t>
            </a:r>
          </a:p>
          <a:p>
            <a:r>
              <a:rPr lang="tr-TR" dirty="0"/>
              <a:t>Çeşitli Belgeler</a:t>
            </a:r>
          </a:p>
          <a:p>
            <a:r>
              <a:rPr lang="tr-TR" dirty="0"/>
              <a:t>Burs İmkanları</a:t>
            </a:r>
          </a:p>
          <a:p>
            <a:r>
              <a:rPr lang="tr-TR" dirty="0"/>
              <a:t>Mobil Uygulama</a:t>
            </a:r>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Öğretim Süreleri</a:t>
            </a:r>
          </a:p>
        </p:txBody>
      </p:sp>
      <p:sp>
        <p:nvSpPr>
          <p:cNvPr id="3" name="2 İçerik Yer Tutucusu"/>
          <p:cNvSpPr>
            <a:spLocks noGrp="1"/>
          </p:cNvSpPr>
          <p:nvPr>
            <p:ph idx="1"/>
          </p:nvPr>
        </p:nvSpPr>
        <p:spPr/>
        <p:txBody>
          <a:bodyPr/>
          <a:lstStyle/>
          <a:p>
            <a:r>
              <a:rPr lang="tr-TR" dirty="0"/>
              <a:t>2 yılık ön lisans için azami süre 4 yıl</a:t>
            </a:r>
          </a:p>
          <a:p>
            <a:r>
              <a:rPr lang="tr-TR" dirty="0"/>
              <a:t>4 yıllık lisans için azami süre 7 yıl</a:t>
            </a:r>
          </a:p>
          <a:p>
            <a:r>
              <a:rPr lang="tr-TR" dirty="0"/>
              <a:t>5 yıllık lisans için azami süre 8 yıl</a:t>
            </a:r>
          </a:p>
          <a:p>
            <a:r>
              <a:rPr lang="tr-TR" dirty="0"/>
              <a:t>6 yıllık lisans için azami süre 9 yıl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Yarıyıl Öğretim Süresi</a:t>
            </a:r>
          </a:p>
        </p:txBody>
      </p:sp>
      <p:sp>
        <p:nvSpPr>
          <p:cNvPr id="3" name="2 İçerik Yer Tutucusu"/>
          <p:cNvSpPr>
            <a:spLocks noGrp="1"/>
          </p:cNvSpPr>
          <p:nvPr>
            <p:ph idx="1"/>
          </p:nvPr>
        </p:nvSpPr>
        <p:spPr/>
        <p:txBody>
          <a:bodyPr/>
          <a:lstStyle/>
          <a:p>
            <a:r>
              <a:rPr lang="tr-TR" dirty="0"/>
              <a:t>Her yarıyıl 17 hafta</a:t>
            </a:r>
          </a:p>
          <a:p>
            <a:r>
              <a:rPr lang="tr-TR" dirty="0"/>
              <a:t>14 hafta ders</a:t>
            </a:r>
          </a:p>
          <a:p>
            <a:r>
              <a:rPr lang="tr-TR" dirty="0"/>
              <a:t>1 hafta ara sınav</a:t>
            </a:r>
          </a:p>
          <a:p>
            <a:r>
              <a:rPr lang="tr-TR" dirty="0"/>
              <a:t>2 hafta yıl sonu sınavı</a:t>
            </a:r>
          </a:p>
          <a:p>
            <a:r>
              <a:rPr lang="tr-TR" dirty="0"/>
              <a:t>Bütünleme ve mezuniyet sınavları bu süreye dahil değil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533900" y="3419475"/>
            <a:ext cx="76200" cy="19050"/>
          </a:xfrm>
          <a:prstGeom prst="rect">
            <a:avLst/>
          </a:prstGeom>
          <a:noFill/>
          <a:ln w="9525">
            <a:noFill/>
            <a:miter lim="800000"/>
            <a:headEnd/>
            <a:tailEnd/>
          </a:ln>
          <a:effectLst/>
        </p:spPr>
      </p:pic>
      <p:sp>
        <p:nvSpPr>
          <p:cNvPr id="4" name="Başlık 3">
            <a:extLst>
              <a:ext uri="{FF2B5EF4-FFF2-40B4-BE49-F238E27FC236}">
                <a16:creationId xmlns:a16="http://schemas.microsoft.com/office/drawing/2014/main" id="{6AB537AE-BC14-075D-774F-91424FAF47CB}"/>
              </a:ext>
            </a:extLst>
          </p:cNvPr>
          <p:cNvSpPr>
            <a:spLocks noGrp="1"/>
          </p:cNvSpPr>
          <p:nvPr>
            <p:ph type="title"/>
          </p:nvPr>
        </p:nvSpPr>
        <p:spPr>
          <a:xfrm>
            <a:off x="1435608" y="274638"/>
            <a:ext cx="6151054" cy="1143000"/>
          </a:xfrm>
        </p:spPr>
        <p:txBody>
          <a:bodyPr/>
          <a:lstStyle/>
          <a:p>
            <a:endParaRPr lang="tr-TR" dirty="0"/>
          </a:p>
        </p:txBody>
      </p:sp>
      <p:pic>
        <p:nvPicPr>
          <p:cNvPr id="5" name="Resim 4">
            <a:extLst>
              <a:ext uri="{FF2B5EF4-FFF2-40B4-BE49-F238E27FC236}">
                <a16:creationId xmlns:a16="http://schemas.microsoft.com/office/drawing/2014/main" id="{5E4F1FF6-524B-44BC-B9DA-0379F8D3F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3369"/>
            <a:ext cx="8352928" cy="68346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err="1"/>
              <a:t>Önlisans</a:t>
            </a:r>
            <a:r>
              <a:rPr lang="tr-TR" dirty="0"/>
              <a:t> ve Lisans </a:t>
            </a:r>
            <a:br>
              <a:rPr lang="tr-TR" dirty="0"/>
            </a:br>
            <a:r>
              <a:rPr lang="tr-TR" dirty="0"/>
              <a:t>Öğrenci Danışmanlığı </a:t>
            </a:r>
          </a:p>
        </p:txBody>
      </p:sp>
      <p:sp>
        <p:nvSpPr>
          <p:cNvPr id="3" name="2 İçerik Yer Tutucusu"/>
          <p:cNvSpPr>
            <a:spLocks noGrp="1"/>
          </p:cNvSpPr>
          <p:nvPr>
            <p:ph idx="1"/>
          </p:nvPr>
        </p:nvSpPr>
        <p:spPr/>
        <p:txBody>
          <a:bodyPr>
            <a:normAutofit/>
          </a:bodyPr>
          <a:lstStyle/>
          <a:p>
            <a:r>
              <a:rPr lang="tr-TR" dirty="0"/>
              <a:t>Öğrencilere ders seçiminde ve eğitim-öğretim konularında rehberlik yapar</a:t>
            </a:r>
          </a:p>
          <a:p>
            <a:r>
              <a:rPr lang="tr-TR" dirty="0"/>
              <a:t>Öğrencinin kaydıyla başlayıp, mezuniyetine kadar değişmeden devam eder</a:t>
            </a:r>
          </a:p>
          <a:p>
            <a:r>
              <a:rPr lang="tr-TR" dirty="0"/>
              <a:t>Öğrenci bilgi sisteminden ders kayıtlarını onaylar</a:t>
            </a:r>
          </a:p>
          <a:p>
            <a:pPr algn="just"/>
            <a:r>
              <a:rPr lang="tr-TR" dirty="0"/>
              <a:t>Danışmanlığını yaptığı öğrenciler ile  eğitim öğretimin başlamasından sonraki iki hafta içerisinde toplantı yapar.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dirty="0"/>
              <a:t>Kayıt Yenileme İşlemleri</a:t>
            </a:r>
          </a:p>
        </p:txBody>
      </p:sp>
      <p:sp>
        <p:nvSpPr>
          <p:cNvPr id="3" name="2 İçerik Yer Tutucusu"/>
          <p:cNvSpPr>
            <a:spLocks noGrp="1"/>
          </p:cNvSpPr>
          <p:nvPr>
            <p:ph idx="1"/>
          </p:nvPr>
        </p:nvSpPr>
        <p:spPr>
          <a:xfrm>
            <a:off x="1435608" y="1268760"/>
            <a:ext cx="7498080" cy="5328592"/>
          </a:xfrm>
        </p:spPr>
        <p:txBody>
          <a:bodyPr>
            <a:normAutofit/>
          </a:bodyPr>
          <a:lstStyle/>
          <a:p>
            <a:r>
              <a:rPr lang="tr-TR" sz="2800" dirty="0"/>
              <a:t>Öğrencilik haklarından yararlanabilmek için her yarıyılda kayıt yenilenmek zorundadır</a:t>
            </a:r>
          </a:p>
          <a:p>
            <a:r>
              <a:rPr lang="tr-TR" sz="2800" dirty="0"/>
              <a:t>Katkı payını/öğrenim ücretini yatırmak ve ders seçim işlemlerini yapmak gerekir</a:t>
            </a:r>
          </a:p>
          <a:p>
            <a:r>
              <a:rPr lang="tr-TR" sz="2800" dirty="0"/>
              <a:t>Seçilen dersler, danışman tarafından onaylandıktan sonra kesinlik kazanır</a:t>
            </a:r>
          </a:p>
          <a:p>
            <a:r>
              <a:rPr lang="tr-TR" sz="2800" b="1" dirty="0"/>
              <a:t>Kaydını yenilemeyen öğrenciler;</a:t>
            </a:r>
          </a:p>
          <a:p>
            <a:pPr lvl="1"/>
            <a:r>
              <a:rPr lang="tr-TR" b="1" dirty="0"/>
              <a:t>Derslere katılamazlar, </a:t>
            </a:r>
          </a:p>
          <a:p>
            <a:pPr lvl="1"/>
            <a:r>
              <a:rPr lang="tr-TR" b="1" dirty="0"/>
              <a:t>Sınavlara giremezler, </a:t>
            </a:r>
          </a:p>
          <a:p>
            <a:pPr lvl="1"/>
            <a:r>
              <a:rPr lang="tr-TR" b="1" dirty="0"/>
              <a:t>Öğrencilik haklarından yararlanamazlar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Kayıt Yenileme İşlemleri</a:t>
            </a:r>
          </a:p>
        </p:txBody>
      </p:sp>
      <p:sp>
        <p:nvSpPr>
          <p:cNvPr id="3" name="2 İçerik Yer Tutucusu"/>
          <p:cNvSpPr>
            <a:spLocks noGrp="1"/>
          </p:cNvSpPr>
          <p:nvPr>
            <p:ph idx="1"/>
          </p:nvPr>
        </p:nvSpPr>
        <p:spPr/>
        <p:txBody>
          <a:bodyPr>
            <a:normAutofit/>
          </a:bodyPr>
          <a:lstStyle/>
          <a:p>
            <a:r>
              <a:rPr lang="tr-TR" dirty="0"/>
              <a:t>Akademik takvimde belirlenen sürede</a:t>
            </a:r>
          </a:p>
          <a:p>
            <a:r>
              <a:rPr lang="tr-TR" dirty="0"/>
              <a:t>Ekle-Sil haftası içerisinde</a:t>
            </a:r>
          </a:p>
          <a:p>
            <a:r>
              <a:rPr lang="tr-TR" dirty="0"/>
              <a:t>Bu süreler geçerse, sağlık kurulu raporu olanlar fakülte/yüksekokul yönetim kurulu kararı ile kayıt yenilenebilir, ancak ara sınav haftasından sonra kesinlikle kayıt yenileme yapılamaz</a:t>
            </a:r>
          </a:p>
          <a:p>
            <a:r>
              <a:rPr lang="tr-TR" dirty="0"/>
              <a:t>Geçen süre devamsızlıktan sayılır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Kayıt Yenileme İşlemleri</a:t>
            </a:r>
          </a:p>
        </p:txBody>
      </p:sp>
      <p:sp>
        <p:nvSpPr>
          <p:cNvPr id="3" name="2 İçerik Yer Tutucusu"/>
          <p:cNvSpPr>
            <a:spLocks noGrp="1"/>
          </p:cNvSpPr>
          <p:nvPr>
            <p:ph idx="1"/>
          </p:nvPr>
        </p:nvSpPr>
        <p:spPr/>
        <p:txBody>
          <a:bodyPr>
            <a:normAutofit fontScale="92500" lnSpcReduction="10000"/>
          </a:bodyPr>
          <a:lstStyle/>
          <a:p>
            <a:pPr algn="just"/>
            <a:r>
              <a:rPr lang="tr-TR" dirty="0"/>
              <a:t>Bir yarıyılın derslerinin toplam AKTS kredisi en az 30’dur</a:t>
            </a:r>
          </a:p>
          <a:p>
            <a:pPr algn="just"/>
            <a:r>
              <a:rPr lang="tr-TR" dirty="0"/>
              <a:t>Öncelikle önceki yıllardan alınıp başarısız olunan dersler alınır.</a:t>
            </a:r>
          </a:p>
          <a:p>
            <a:pPr algn="just"/>
            <a:r>
              <a:rPr lang="tr-TR" dirty="0"/>
              <a:t>Bir yarıyılda alınabilecek azami AKTS 45’dir</a:t>
            </a:r>
          </a:p>
          <a:p>
            <a:pPr algn="just"/>
            <a:r>
              <a:rPr lang="tr-TR" dirty="0"/>
              <a:t>Mezun  durumda bulunan öğrenci için azami AKTS 48’dir.</a:t>
            </a:r>
          </a:p>
          <a:p>
            <a:pPr algn="just"/>
            <a:r>
              <a:rPr lang="tr-TR" dirty="0" err="1"/>
              <a:t>GANO’su</a:t>
            </a:r>
            <a:r>
              <a:rPr lang="tr-TR" dirty="0"/>
              <a:t> 3.25 ve üzeri olan öğrenciler üst sınıftan –AKTS sınırını geçmeden- 3 ders alabilirler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Derslere Devam</a:t>
            </a:r>
          </a:p>
        </p:txBody>
      </p:sp>
      <p:sp>
        <p:nvSpPr>
          <p:cNvPr id="3" name="2 İçerik Yer Tutucusu"/>
          <p:cNvSpPr>
            <a:spLocks noGrp="1"/>
          </p:cNvSpPr>
          <p:nvPr>
            <p:ph idx="1"/>
          </p:nvPr>
        </p:nvSpPr>
        <p:spPr/>
        <p:txBody>
          <a:bodyPr/>
          <a:lstStyle/>
          <a:p>
            <a:r>
              <a:rPr lang="tr-TR" dirty="0"/>
              <a:t>Teorik derslerde %70</a:t>
            </a:r>
          </a:p>
          <a:p>
            <a:r>
              <a:rPr lang="tr-TR" dirty="0"/>
              <a:t>Uygulamalı derslerde %80 devam şartı</a:t>
            </a:r>
          </a:p>
          <a:p>
            <a:r>
              <a:rPr lang="tr-TR" dirty="0"/>
              <a:t>Devamsız öğrenci yarıyıl sonu ve bütünleme sınavına katılamaz</a:t>
            </a:r>
          </a:p>
          <a:p>
            <a:r>
              <a:rPr lang="tr-TR" dirty="0"/>
              <a:t>Başarısız olunan derslerin tekrarında devam şartını ilgili kurul belirler</a:t>
            </a:r>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Sınavlarda Mazeret</a:t>
            </a:r>
          </a:p>
        </p:txBody>
      </p:sp>
      <p:sp>
        <p:nvSpPr>
          <p:cNvPr id="3" name="2 İçerik Yer Tutucusu"/>
          <p:cNvSpPr>
            <a:spLocks noGrp="1"/>
          </p:cNvSpPr>
          <p:nvPr>
            <p:ph idx="1"/>
          </p:nvPr>
        </p:nvSpPr>
        <p:spPr/>
        <p:txBody>
          <a:bodyPr/>
          <a:lstStyle/>
          <a:p>
            <a:r>
              <a:rPr lang="tr-TR" dirty="0"/>
              <a:t>Sınav gününü takip eden 5 iş günü içinde belge ile birlikte başvurulmalı</a:t>
            </a:r>
          </a:p>
          <a:p>
            <a:r>
              <a:rPr lang="tr-TR" dirty="0"/>
              <a:t>Sınav saati çakışması halinde mazeret sınavı için dilekçe verilmeli</a:t>
            </a:r>
          </a:p>
          <a:p>
            <a:r>
              <a:rPr lang="tr-TR" dirty="0"/>
              <a:t>Final sınavının mazereti bütünleme sınavında yapılır</a:t>
            </a:r>
          </a:p>
          <a:p>
            <a:r>
              <a:rPr lang="tr-TR" dirty="0"/>
              <a:t>Bütünleme sınavının mazereti yapılmaz</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Sınav Sonuçlarına İtiraz</a:t>
            </a:r>
          </a:p>
        </p:txBody>
      </p:sp>
      <p:sp>
        <p:nvSpPr>
          <p:cNvPr id="3" name="2 İçerik Yer Tutucusu"/>
          <p:cNvSpPr>
            <a:spLocks noGrp="1"/>
          </p:cNvSpPr>
          <p:nvPr>
            <p:ph idx="1"/>
          </p:nvPr>
        </p:nvSpPr>
        <p:spPr/>
        <p:txBody>
          <a:bodyPr/>
          <a:lstStyle/>
          <a:p>
            <a:r>
              <a:rPr lang="tr-TR" dirty="0"/>
              <a:t>Sınav sonuçlarına ilan edildikten sonra 5 iş günü içinde itiraz edilebilir</a:t>
            </a:r>
          </a:p>
          <a:p>
            <a:endParaRPr lang="tr-TR" dirty="0"/>
          </a:p>
          <a:p>
            <a:pPr algn="just"/>
            <a:r>
              <a:rPr lang="tr-TR" dirty="0"/>
              <a:t>İtiraz, itiraz komisyonu tarafından 5 iş günü içinde incelenir ve sonuç yazılı olarak öğrenciye bildirilir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normAutofit/>
          </a:bodyPr>
          <a:lstStyle/>
          <a:p>
            <a:r>
              <a:rPr lang="tr-TR" dirty="0"/>
              <a:t>ÖĞRENCİ BİLGİ SİSTEMİ GİRİŞ</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971550" y="1624964"/>
            <a:ext cx="8172450" cy="523303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Başarı Durumu</a:t>
            </a:r>
            <a:endParaRPr lang="tr-TR" dirty="0"/>
          </a:p>
        </p:txBody>
      </p:sp>
      <p:sp>
        <p:nvSpPr>
          <p:cNvPr id="3" name="2 İçerik Yer Tutucusu"/>
          <p:cNvSpPr>
            <a:spLocks noGrp="1"/>
          </p:cNvSpPr>
          <p:nvPr>
            <p:ph idx="1"/>
          </p:nvPr>
        </p:nvSpPr>
        <p:spPr/>
        <p:txBody>
          <a:bodyPr>
            <a:normAutofit/>
          </a:bodyPr>
          <a:lstStyle/>
          <a:p>
            <a:r>
              <a:rPr lang="tr-TR" sz="2400" dirty="0"/>
              <a:t>Yarıyıl içi değerlendirmesi + Yarıyıl sonu sınavı= </a:t>
            </a:r>
            <a:r>
              <a:rPr lang="tr-TR" sz="2400" b="1" dirty="0"/>
              <a:t>Başarı notu</a:t>
            </a:r>
          </a:p>
          <a:p>
            <a:r>
              <a:rPr lang="tr-TR" sz="2400" dirty="0"/>
              <a:t>Yarıyıl içi çalışmaları en az 1 ara sınav ve diğer çalışmalar (ödev, sunum, proje vb.)</a:t>
            </a:r>
          </a:p>
          <a:p>
            <a:r>
              <a:rPr lang="tr-TR" sz="2400" dirty="0"/>
              <a:t> Başarı notu; yarıyıl/yıl içi değerlendirmesi ve yarıyıl/yıl sonu sınavı notlarından hesaplanır. Yarıyıl/yıl sonu sınavının başarı notuna katkısı dersin sorumlusu tarafından en az %40 en çok %60 olacak şekilde belirlenir</a:t>
            </a:r>
          </a:p>
          <a:p>
            <a:r>
              <a:rPr lang="tr-TR" sz="2400" dirty="0"/>
              <a:t>Lisans için yarıyıl sonu sınavı alt limiti: 60</a:t>
            </a:r>
          </a:p>
          <a:p>
            <a:r>
              <a:rPr lang="tr-TR" sz="2400" dirty="0" err="1"/>
              <a:t>Önlisans</a:t>
            </a:r>
            <a:r>
              <a:rPr lang="tr-TR" sz="2400" dirty="0"/>
              <a:t> için yarıyıl sonu sınavı alt limiti: 50</a:t>
            </a:r>
          </a:p>
          <a:p>
            <a:endParaRPr lang="tr-T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ÖNLİSANS NOT ARALIKLARI</a:t>
            </a:r>
          </a:p>
        </p:txBody>
      </p:sp>
      <p:graphicFrame>
        <p:nvGraphicFramePr>
          <p:cNvPr id="4" name="3 İçerik Yer Tutucusu"/>
          <p:cNvGraphicFramePr>
            <a:graphicFrameLocks noGrp="1"/>
          </p:cNvGraphicFramePr>
          <p:nvPr>
            <p:ph idx="1"/>
          </p:nvPr>
        </p:nvGraphicFramePr>
        <p:xfrm>
          <a:off x="1691680" y="1556792"/>
          <a:ext cx="6480720" cy="4896544"/>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648069">
                <a:tc>
                  <a:txBody>
                    <a:bodyPr/>
                    <a:lstStyle/>
                    <a:p>
                      <a:r>
                        <a:rPr lang="tr-TR" dirty="0"/>
                        <a:t>PUAN</a:t>
                      </a:r>
                    </a:p>
                  </a:txBody>
                  <a:tcPr/>
                </a:tc>
                <a:tc>
                  <a:txBody>
                    <a:bodyPr/>
                    <a:lstStyle/>
                    <a:p>
                      <a:r>
                        <a:rPr lang="tr-TR" dirty="0"/>
                        <a:t>HARF NOTU</a:t>
                      </a:r>
                    </a:p>
                  </a:txBody>
                  <a:tcPr/>
                </a:tc>
                <a:tc>
                  <a:txBody>
                    <a:bodyPr/>
                    <a:lstStyle/>
                    <a:p>
                      <a:r>
                        <a:rPr lang="tr-TR" dirty="0"/>
                        <a:t>KATSAYI</a:t>
                      </a:r>
                    </a:p>
                  </a:txBody>
                  <a:tcPr/>
                </a:tc>
                <a:tc>
                  <a:txBody>
                    <a:bodyPr/>
                    <a:lstStyle/>
                    <a:p>
                      <a:r>
                        <a:rPr lang="tr-TR" dirty="0"/>
                        <a:t>BAŞARI DURUMU</a:t>
                      </a:r>
                    </a:p>
                  </a:txBody>
                  <a:tcPr/>
                </a:tc>
                <a:extLst>
                  <a:ext uri="{0D108BD9-81ED-4DB2-BD59-A6C34878D82A}">
                    <a16:rowId xmlns:a16="http://schemas.microsoft.com/office/drawing/2014/main" val="10000"/>
                  </a:ext>
                </a:extLst>
              </a:tr>
              <a:tr h="467087">
                <a:tc>
                  <a:txBody>
                    <a:bodyPr/>
                    <a:lstStyle/>
                    <a:p>
                      <a:r>
                        <a:rPr lang="tr-TR" dirty="0"/>
                        <a:t>90-100</a:t>
                      </a:r>
                    </a:p>
                  </a:txBody>
                  <a:tcPr/>
                </a:tc>
                <a:tc>
                  <a:txBody>
                    <a:bodyPr/>
                    <a:lstStyle/>
                    <a:p>
                      <a:r>
                        <a:rPr lang="tr-TR" dirty="0"/>
                        <a:t>AA</a:t>
                      </a:r>
                    </a:p>
                  </a:txBody>
                  <a:tcPr/>
                </a:tc>
                <a:tc>
                  <a:txBody>
                    <a:bodyPr/>
                    <a:lstStyle/>
                    <a:p>
                      <a:r>
                        <a:rPr lang="tr-TR" dirty="0"/>
                        <a:t>4.0</a:t>
                      </a:r>
                    </a:p>
                  </a:txBody>
                  <a:tcPr/>
                </a:tc>
                <a:tc>
                  <a:txBody>
                    <a:bodyPr/>
                    <a:lstStyle/>
                    <a:p>
                      <a:r>
                        <a:rPr lang="tr-TR" dirty="0"/>
                        <a:t>BAŞARILI</a:t>
                      </a:r>
                    </a:p>
                  </a:txBody>
                  <a:tcPr/>
                </a:tc>
                <a:extLst>
                  <a:ext uri="{0D108BD9-81ED-4DB2-BD59-A6C34878D82A}">
                    <a16:rowId xmlns:a16="http://schemas.microsoft.com/office/drawing/2014/main" val="10001"/>
                  </a:ext>
                </a:extLst>
              </a:tr>
              <a:tr h="397012">
                <a:tc>
                  <a:txBody>
                    <a:bodyPr/>
                    <a:lstStyle/>
                    <a:p>
                      <a:r>
                        <a:rPr lang="tr-TR" dirty="0"/>
                        <a:t>80-89</a:t>
                      </a:r>
                    </a:p>
                  </a:txBody>
                  <a:tcPr/>
                </a:tc>
                <a:tc>
                  <a:txBody>
                    <a:bodyPr/>
                    <a:lstStyle/>
                    <a:p>
                      <a:r>
                        <a:rPr lang="tr-TR" dirty="0"/>
                        <a:t>BA</a:t>
                      </a:r>
                    </a:p>
                  </a:txBody>
                  <a:tcPr/>
                </a:tc>
                <a:tc>
                  <a:txBody>
                    <a:bodyPr/>
                    <a:lstStyle/>
                    <a:p>
                      <a:r>
                        <a:rPr lang="tr-TR" dirty="0"/>
                        <a:t>3.5</a:t>
                      </a:r>
                    </a:p>
                  </a:txBody>
                  <a:tcPr/>
                </a:tc>
                <a:tc>
                  <a:txBody>
                    <a:bodyPr/>
                    <a:lstStyle/>
                    <a:p>
                      <a:r>
                        <a:rPr lang="tr-TR" dirty="0"/>
                        <a:t>BAŞARILI</a:t>
                      </a:r>
                    </a:p>
                  </a:txBody>
                  <a:tcPr/>
                </a:tc>
                <a:extLst>
                  <a:ext uri="{0D108BD9-81ED-4DB2-BD59-A6C34878D82A}">
                    <a16:rowId xmlns:a16="http://schemas.microsoft.com/office/drawing/2014/main" val="10002"/>
                  </a:ext>
                </a:extLst>
              </a:tr>
              <a:tr h="467087">
                <a:tc>
                  <a:txBody>
                    <a:bodyPr/>
                    <a:lstStyle/>
                    <a:p>
                      <a:r>
                        <a:rPr lang="tr-TR" dirty="0"/>
                        <a:t>70-79</a:t>
                      </a:r>
                    </a:p>
                  </a:txBody>
                  <a:tcPr/>
                </a:tc>
                <a:tc>
                  <a:txBody>
                    <a:bodyPr/>
                    <a:lstStyle/>
                    <a:p>
                      <a:r>
                        <a:rPr lang="tr-TR" dirty="0"/>
                        <a:t>BB</a:t>
                      </a:r>
                    </a:p>
                  </a:txBody>
                  <a:tcPr/>
                </a:tc>
                <a:tc>
                  <a:txBody>
                    <a:bodyPr/>
                    <a:lstStyle/>
                    <a:p>
                      <a:r>
                        <a:rPr lang="tr-TR" dirty="0"/>
                        <a:t>3.3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BAŞARILI</a:t>
                      </a:r>
                    </a:p>
                  </a:txBody>
                  <a:tcPr/>
                </a:tc>
                <a:extLst>
                  <a:ext uri="{0D108BD9-81ED-4DB2-BD59-A6C34878D82A}">
                    <a16:rowId xmlns:a16="http://schemas.microsoft.com/office/drawing/2014/main" val="10003"/>
                  </a:ext>
                </a:extLst>
              </a:tr>
              <a:tr h="397009">
                <a:tc>
                  <a:txBody>
                    <a:bodyPr/>
                    <a:lstStyle/>
                    <a:p>
                      <a:r>
                        <a:rPr lang="tr-TR" dirty="0"/>
                        <a:t>60-69</a:t>
                      </a:r>
                    </a:p>
                  </a:txBody>
                  <a:tcPr/>
                </a:tc>
                <a:tc>
                  <a:txBody>
                    <a:bodyPr/>
                    <a:lstStyle/>
                    <a:p>
                      <a:r>
                        <a:rPr lang="tr-TR" dirty="0"/>
                        <a:t>CB</a:t>
                      </a:r>
                    </a:p>
                  </a:txBody>
                  <a:tcPr/>
                </a:tc>
                <a:tc>
                  <a:txBody>
                    <a:bodyPr/>
                    <a:lstStyle/>
                    <a:p>
                      <a:r>
                        <a:rPr lang="tr-TR" dirty="0"/>
                        <a:t>2.5</a:t>
                      </a:r>
                    </a:p>
                  </a:txBody>
                  <a:tcPr/>
                </a:tc>
                <a:tc>
                  <a:txBody>
                    <a:bodyPr/>
                    <a:lstStyle/>
                    <a:p>
                      <a:r>
                        <a:rPr lang="tr-TR" dirty="0"/>
                        <a:t>BAŞARILI</a:t>
                      </a:r>
                    </a:p>
                  </a:txBody>
                  <a:tcPr/>
                </a:tc>
                <a:extLst>
                  <a:ext uri="{0D108BD9-81ED-4DB2-BD59-A6C34878D82A}">
                    <a16:rowId xmlns:a16="http://schemas.microsoft.com/office/drawing/2014/main" val="10004"/>
                  </a:ext>
                </a:extLst>
              </a:tr>
              <a:tr h="467087">
                <a:tc>
                  <a:txBody>
                    <a:bodyPr/>
                    <a:lstStyle/>
                    <a:p>
                      <a:r>
                        <a:rPr lang="tr-TR" dirty="0"/>
                        <a:t>50-59</a:t>
                      </a:r>
                    </a:p>
                  </a:txBody>
                  <a:tcPr/>
                </a:tc>
                <a:tc>
                  <a:txBody>
                    <a:bodyPr/>
                    <a:lstStyle/>
                    <a:p>
                      <a:r>
                        <a:rPr lang="tr-TR" dirty="0"/>
                        <a:t>CC</a:t>
                      </a:r>
                    </a:p>
                  </a:txBody>
                  <a:tcPr/>
                </a:tc>
                <a:tc>
                  <a:txBody>
                    <a:bodyPr/>
                    <a:lstStyle/>
                    <a:p>
                      <a:r>
                        <a:rPr lang="tr-TR" dirty="0"/>
                        <a:t>2.0</a:t>
                      </a:r>
                    </a:p>
                  </a:txBody>
                  <a:tcPr/>
                </a:tc>
                <a:tc>
                  <a:txBody>
                    <a:bodyPr/>
                    <a:lstStyle/>
                    <a:p>
                      <a:r>
                        <a:rPr lang="tr-TR" dirty="0"/>
                        <a:t>BAŞARILI</a:t>
                      </a:r>
                    </a:p>
                  </a:txBody>
                  <a:tcPr/>
                </a:tc>
                <a:extLst>
                  <a:ext uri="{0D108BD9-81ED-4DB2-BD59-A6C34878D82A}">
                    <a16:rowId xmlns:a16="http://schemas.microsoft.com/office/drawing/2014/main" val="10005"/>
                  </a:ext>
                </a:extLst>
              </a:tr>
              <a:tr h="397009">
                <a:tc>
                  <a:txBody>
                    <a:bodyPr/>
                    <a:lstStyle/>
                    <a:p>
                      <a:r>
                        <a:rPr lang="tr-TR" dirty="0"/>
                        <a:t>45-49</a:t>
                      </a:r>
                    </a:p>
                  </a:txBody>
                  <a:tcPr/>
                </a:tc>
                <a:tc>
                  <a:txBody>
                    <a:bodyPr/>
                    <a:lstStyle/>
                    <a:p>
                      <a:r>
                        <a:rPr lang="tr-TR" dirty="0"/>
                        <a:t>DC</a:t>
                      </a:r>
                    </a:p>
                  </a:txBody>
                  <a:tcPr/>
                </a:tc>
                <a:tc>
                  <a:txBody>
                    <a:bodyPr/>
                    <a:lstStyle/>
                    <a:p>
                      <a:r>
                        <a:rPr lang="tr-TR" dirty="0"/>
                        <a:t>1.5</a:t>
                      </a:r>
                    </a:p>
                  </a:txBody>
                  <a:tcPr/>
                </a:tc>
                <a:tc>
                  <a:txBody>
                    <a:bodyPr/>
                    <a:lstStyle/>
                    <a:p>
                      <a:r>
                        <a:rPr lang="tr-TR" dirty="0"/>
                        <a:t>BAŞARISIZ</a:t>
                      </a:r>
                    </a:p>
                  </a:txBody>
                  <a:tcPr/>
                </a:tc>
                <a:extLst>
                  <a:ext uri="{0D108BD9-81ED-4DB2-BD59-A6C34878D82A}">
                    <a16:rowId xmlns:a16="http://schemas.microsoft.com/office/drawing/2014/main" val="10006"/>
                  </a:ext>
                </a:extLst>
              </a:tr>
              <a:tr h="432048">
                <a:tc>
                  <a:txBody>
                    <a:bodyPr/>
                    <a:lstStyle/>
                    <a:p>
                      <a:r>
                        <a:rPr lang="tr-TR" dirty="0"/>
                        <a:t>40-44</a:t>
                      </a:r>
                    </a:p>
                  </a:txBody>
                  <a:tcPr/>
                </a:tc>
                <a:tc>
                  <a:txBody>
                    <a:bodyPr/>
                    <a:lstStyle/>
                    <a:p>
                      <a:r>
                        <a:rPr lang="tr-TR" dirty="0"/>
                        <a:t>DD</a:t>
                      </a:r>
                    </a:p>
                  </a:txBody>
                  <a:tcPr/>
                </a:tc>
                <a:tc>
                  <a:txBody>
                    <a:bodyPr/>
                    <a:lstStyle/>
                    <a:p>
                      <a:r>
                        <a:rPr lang="tr-TR" dirty="0"/>
                        <a:t>1.0</a:t>
                      </a:r>
                    </a:p>
                  </a:txBody>
                  <a:tcPr/>
                </a:tc>
                <a:tc>
                  <a:txBody>
                    <a:bodyPr/>
                    <a:lstStyle/>
                    <a:p>
                      <a:r>
                        <a:rPr lang="tr-TR" dirty="0"/>
                        <a:t>BAŞARISIZ</a:t>
                      </a:r>
                    </a:p>
                  </a:txBody>
                  <a:tcPr/>
                </a:tc>
                <a:extLst>
                  <a:ext uri="{0D108BD9-81ED-4DB2-BD59-A6C34878D82A}">
                    <a16:rowId xmlns:a16="http://schemas.microsoft.com/office/drawing/2014/main" val="10007"/>
                  </a:ext>
                </a:extLst>
              </a:tr>
              <a:tr h="432048">
                <a:tc>
                  <a:txBody>
                    <a:bodyPr/>
                    <a:lstStyle/>
                    <a:p>
                      <a:r>
                        <a:rPr lang="tr-TR" dirty="0"/>
                        <a:t>30-39</a:t>
                      </a:r>
                    </a:p>
                  </a:txBody>
                  <a:tcPr/>
                </a:tc>
                <a:tc>
                  <a:txBody>
                    <a:bodyPr/>
                    <a:lstStyle/>
                    <a:p>
                      <a:r>
                        <a:rPr lang="tr-TR" dirty="0"/>
                        <a:t>FD</a:t>
                      </a:r>
                    </a:p>
                  </a:txBody>
                  <a:tcPr/>
                </a:tc>
                <a:tc>
                  <a:txBody>
                    <a:bodyPr/>
                    <a:lstStyle/>
                    <a:p>
                      <a:r>
                        <a:rPr lang="tr-TR" dirty="0"/>
                        <a:t>0.5</a:t>
                      </a:r>
                    </a:p>
                  </a:txBody>
                  <a:tcPr/>
                </a:tc>
                <a:tc>
                  <a:txBody>
                    <a:bodyPr/>
                    <a:lstStyle/>
                    <a:p>
                      <a:r>
                        <a:rPr lang="tr-TR" dirty="0"/>
                        <a:t>BAŞARISIZ</a:t>
                      </a:r>
                    </a:p>
                  </a:txBody>
                  <a:tcPr/>
                </a:tc>
                <a:extLst>
                  <a:ext uri="{0D108BD9-81ED-4DB2-BD59-A6C34878D82A}">
                    <a16:rowId xmlns:a16="http://schemas.microsoft.com/office/drawing/2014/main" val="10008"/>
                  </a:ext>
                </a:extLst>
              </a:tr>
              <a:tr h="397009">
                <a:tc>
                  <a:txBody>
                    <a:bodyPr/>
                    <a:lstStyle/>
                    <a:p>
                      <a:r>
                        <a:rPr lang="tr-TR" dirty="0"/>
                        <a:t>0-29</a:t>
                      </a:r>
                    </a:p>
                  </a:txBody>
                  <a:tcPr/>
                </a:tc>
                <a:tc>
                  <a:txBody>
                    <a:bodyPr/>
                    <a:lstStyle/>
                    <a:p>
                      <a:r>
                        <a:rPr lang="tr-TR" dirty="0"/>
                        <a:t>FF</a:t>
                      </a:r>
                    </a:p>
                  </a:txBody>
                  <a:tcPr/>
                </a:tc>
                <a:tc>
                  <a:txBody>
                    <a:bodyPr/>
                    <a:lstStyle/>
                    <a:p>
                      <a:r>
                        <a:rPr lang="tr-TR" dirty="0"/>
                        <a:t>0</a:t>
                      </a:r>
                    </a:p>
                  </a:txBody>
                  <a:tcPr/>
                </a:tc>
                <a:tc>
                  <a:txBody>
                    <a:bodyPr/>
                    <a:lstStyle/>
                    <a:p>
                      <a:r>
                        <a:rPr lang="tr-TR" dirty="0"/>
                        <a:t>BAŞARISIZ</a:t>
                      </a:r>
                    </a:p>
                  </a:txBody>
                  <a:tcPr/>
                </a:tc>
                <a:extLst>
                  <a:ext uri="{0D108BD9-81ED-4DB2-BD59-A6C34878D82A}">
                    <a16:rowId xmlns:a16="http://schemas.microsoft.com/office/drawing/2014/main" val="10009"/>
                  </a:ext>
                </a:extLst>
              </a:tr>
              <a:tr h="395079">
                <a:tc>
                  <a:txBody>
                    <a:bodyPr/>
                    <a:lstStyle/>
                    <a:p>
                      <a:r>
                        <a:rPr lang="tr-TR" dirty="0"/>
                        <a:t>0</a:t>
                      </a:r>
                    </a:p>
                  </a:txBody>
                  <a:tcPr/>
                </a:tc>
                <a:tc>
                  <a:txBody>
                    <a:bodyPr/>
                    <a:lstStyle/>
                    <a:p>
                      <a:r>
                        <a:rPr lang="tr-TR" dirty="0"/>
                        <a:t>D</a:t>
                      </a:r>
                    </a:p>
                  </a:txBody>
                  <a:tcPr/>
                </a:tc>
                <a:tc>
                  <a:txBody>
                    <a:bodyPr/>
                    <a:lstStyle/>
                    <a:p>
                      <a:r>
                        <a:rPr lang="tr-TR" dirty="0"/>
                        <a:t>0</a:t>
                      </a:r>
                    </a:p>
                  </a:txBody>
                  <a:tcPr/>
                </a:tc>
                <a:tc>
                  <a:txBody>
                    <a:bodyPr/>
                    <a:lstStyle/>
                    <a:p>
                      <a:r>
                        <a:rPr lang="tr-TR" dirty="0"/>
                        <a:t>BAŞARISIZ</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LİSANS NOT ARALIKLARI</a:t>
            </a:r>
          </a:p>
        </p:txBody>
      </p:sp>
      <p:graphicFrame>
        <p:nvGraphicFramePr>
          <p:cNvPr id="4" name="3 İçerik Yer Tutucusu"/>
          <p:cNvGraphicFramePr>
            <a:graphicFrameLocks noGrp="1"/>
          </p:cNvGraphicFramePr>
          <p:nvPr>
            <p:ph idx="1"/>
          </p:nvPr>
        </p:nvGraphicFramePr>
        <p:xfrm>
          <a:off x="1619672" y="1268760"/>
          <a:ext cx="6480720" cy="486150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tblGrid>
              <a:tr h="648069">
                <a:tc>
                  <a:txBody>
                    <a:bodyPr/>
                    <a:lstStyle/>
                    <a:p>
                      <a:r>
                        <a:rPr lang="tr-TR" dirty="0"/>
                        <a:t>PUAN</a:t>
                      </a:r>
                    </a:p>
                  </a:txBody>
                  <a:tcPr/>
                </a:tc>
                <a:tc>
                  <a:txBody>
                    <a:bodyPr/>
                    <a:lstStyle/>
                    <a:p>
                      <a:r>
                        <a:rPr lang="tr-TR" dirty="0"/>
                        <a:t>HARF NOTU</a:t>
                      </a:r>
                    </a:p>
                  </a:txBody>
                  <a:tcPr/>
                </a:tc>
                <a:tc>
                  <a:txBody>
                    <a:bodyPr/>
                    <a:lstStyle/>
                    <a:p>
                      <a:r>
                        <a:rPr lang="tr-TR" dirty="0"/>
                        <a:t>KATSAYI</a:t>
                      </a:r>
                    </a:p>
                  </a:txBody>
                  <a:tcPr/>
                </a:tc>
                <a:tc>
                  <a:txBody>
                    <a:bodyPr/>
                    <a:lstStyle/>
                    <a:p>
                      <a:r>
                        <a:rPr lang="tr-TR" dirty="0"/>
                        <a:t>BAŞARI DURUMU</a:t>
                      </a:r>
                    </a:p>
                  </a:txBody>
                  <a:tcPr/>
                </a:tc>
                <a:extLst>
                  <a:ext uri="{0D108BD9-81ED-4DB2-BD59-A6C34878D82A}">
                    <a16:rowId xmlns:a16="http://schemas.microsoft.com/office/drawing/2014/main" val="10000"/>
                  </a:ext>
                </a:extLst>
              </a:tr>
              <a:tr h="467087">
                <a:tc>
                  <a:txBody>
                    <a:bodyPr/>
                    <a:lstStyle/>
                    <a:p>
                      <a:r>
                        <a:rPr lang="tr-TR" dirty="0"/>
                        <a:t>90-100</a:t>
                      </a:r>
                    </a:p>
                  </a:txBody>
                  <a:tcPr/>
                </a:tc>
                <a:tc>
                  <a:txBody>
                    <a:bodyPr/>
                    <a:lstStyle/>
                    <a:p>
                      <a:r>
                        <a:rPr lang="tr-TR" dirty="0"/>
                        <a:t>AA</a:t>
                      </a:r>
                    </a:p>
                  </a:txBody>
                  <a:tcPr/>
                </a:tc>
                <a:tc>
                  <a:txBody>
                    <a:bodyPr/>
                    <a:lstStyle/>
                    <a:p>
                      <a:r>
                        <a:rPr lang="tr-TR" dirty="0"/>
                        <a:t>4.0</a:t>
                      </a:r>
                    </a:p>
                  </a:txBody>
                  <a:tcPr/>
                </a:tc>
                <a:tc>
                  <a:txBody>
                    <a:bodyPr/>
                    <a:lstStyle/>
                    <a:p>
                      <a:r>
                        <a:rPr lang="tr-TR" dirty="0"/>
                        <a:t>BAŞARILI</a:t>
                      </a:r>
                    </a:p>
                  </a:txBody>
                  <a:tcPr/>
                </a:tc>
                <a:extLst>
                  <a:ext uri="{0D108BD9-81ED-4DB2-BD59-A6C34878D82A}">
                    <a16:rowId xmlns:a16="http://schemas.microsoft.com/office/drawing/2014/main" val="10001"/>
                  </a:ext>
                </a:extLst>
              </a:tr>
              <a:tr h="397012">
                <a:tc>
                  <a:txBody>
                    <a:bodyPr/>
                    <a:lstStyle/>
                    <a:p>
                      <a:r>
                        <a:rPr lang="tr-TR" dirty="0"/>
                        <a:t>85-89</a:t>
                      </a:r>
                    </a:p>
                  </a:txBody>
                  <a:tcPr/>
                </a:tc>
                <a:tc>
                  <a:txBody>
                    <a:bodyPr/>
                    <a:lstStyle/>
                    <a:p>
                      <a:r>
                        <a:rPr lang="tr-TR" dirty="0"/>
                        <a:t>BA</a:t>
                      </a:r>
                    </a:p>
                  </a:txBody>
                  <a:tcPr/>
                </a:tc>
                <a:tc>
                  <a:txBody>
                    <a:bodyPr/>
                    <a:lstStyle/>
                    <a:p>
                      <a:r>
                        <a:rPr lang="tr-TR" dirty="0"/>
                        <a:t>3.75</a:t>
                      </a:r>
                    </a:p>
                  </a:txBody>
                  <a:tcPr/>
                </a:tc>
                <a:tc>
                  <a:txBody>
                    <a:bodyPr/>
                    <a:lstStyle/>
                    <a:p>
                      <a:r>
                        <a:rPr lang="tr-TR" dirty="0"/>
                        <a:t>BAŞARILI</a:t>
                      </a:r>
                    </a:p>
                  </a:txBody>
                  <a:tcPr/>
                </a:tc>
                <a:extLst>
                  <a:ext uri="{0D108BD9-81ED-4DB2-BD59-A6C34878D82A}">
                    <a16:rowId xmlns:a16="http://schemas.microsoft.com/office/drawing/2014/main" val="10002"/>
                  </a:ext>
                </a:extLst>
              </a:tr>
              <a:tr h="467087">
                <a:tc>
                  <a:txBody>
                    <a:bodyPr/>
                    <a:lstStyle/>
                    <a:p>
                      <a:r>
                        <a:rPr lang="tr-TR" dirty="0"/>
                        <a:t>80-84</a:t>
                      </a:r>
                    </a:p>
                  </a:txBody>
                  <a:tcPr/>
                </a:tc>
                <a:tc>
                  <a:txBody>
                    <a:bodyPr/>
                    <a:lstStyle/>
                    <a:p>
                      <a:r>
                        <a:rPr lang="tr-TR" dirty="0"/>
                        <a:t>BB</a:t>
                      </a:r>
                    </a:p>
                  </a:txBody>
                  <a:tcPr/>
                </a:tc>
                <a:tc>
                  <a:txBody>
                    <a:bodyPr/>
                    <a:lstStyle/>
                    <a:p>
                      <a:r>
                        <a:rPr lang="tr-TR" dirty="0"/>
                        <a:t>3.5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BAŞARILI</a:t>
                      </a:r>
                    </a:p>
                  </a:txBody>
                  <a:tcPr/>
                </a:tc>
                <a:extLst>
                  <a:ext uri="{0D108BD9-81ED-4DB2-BD59-A6C34878D82A}">
                    <a16:rowId xmlns:a16="http://schemas.microsoft.com/office/drawing/2014/main" val="10003"/>
                  </a:ext>
                </a:extLst>
              </a:tr>
              <a:tr h="397009">
                <a:tc>
                  <a:txBody>
                    <a:bodyPr/>
                    <a:lstStyle/>
                    <a:p>
                      <a:r>
                        <a:rPr lang="tr-TR" dirty="0"/>
                        <a:t>70-79</a:t>
                      </a:r>
                    </a:p>
                  </a:txBody>
                  <a:tcPr/>
                </a:tc>
                <a:tc>
                  <a:txBody>
                    <a:bodyPr/>
                    <a:lstStyle/>
                    <a:p>
                      <a:r>
                        <a:rPr lang="tr-TR" dirty="0"/>
                        <a:t>CB</a:t>
                      </a:r>
                    </a:p>
                  </a:txBody>
                  <a:tcPr/>
                </a:tc>
                <a:tc>
                  <a:txBody>
                    <a:bodyPr/>
                    <a:lstStyle/>
                    <a:p>
                      <a:r>
                        <a:rPr lang="tr-TR" dirty="0"/>
                        <a:t>3.0</a:t>
                      </a:r>
                    </a:p>
                  </a:txBody>
                  <a:tcPr/>
                </a:tc>
                <a:tc>
                  <a:txBody>
                    <a:bodyPr/>
                    <a:lstStyle/>
                    <a:p>
                      <a:r>
                        <a:rPr lang="tr-TR" dirty="0"/>
                        <a:t>BAŞARILI</a:t>
                      </a:r>
                    </a:p>
                  </a:txBody>
                  <a:tcPr/>
                </a:tc>
                <a:extLst>
                  <a:ext uri="{0D108BD9-81ED-4DB2-BD59-A6C34878D82A}">
                    <a16:rowId xmlns:a16="http://schemas.microsoft.com/office/drawing/2014/main" val="10004"/>
                  </a:ext>
                </a:extLst>
              </a:tr>
              <a:tr h="397009">
                <a:tc>
                  <a:txBody>
                    <a:bodyPr/>
                    <a:lstStyle/>
                    <a:p>
                      <a:r>
                        <a:rPr lang="tr-TR" dirty="0"/>
                        <a:t>60-69</a:t>
                      </a:r>
                    </a:p>
                  </a:txBody>
                  <a:tcPr/>
                </a:tc>
                <a:tc>
                  <a:txBody>
                    <a:bodyPr/>
                    <a:lstStyle/>
                    <a:p>
                      <a:r>
                        <a:rPr lang="tr-TR" dirty="0"/>
                        <a:t>CC</a:t>
                      </a:r>
                    </a:p>
                  </a:txBody>
                  <a:tcPr/>
                </a:tc>
                <a:tc>
                  <a:txBody>
                    <a:bodyPr/>
                    <a:lstStyle/>
                    <a:p>
                      <a:r>
                        <a:rPr lang="tr-TR" dirty="0"/>
                        <a:t>2.5</a:t>
                      </a:r>
                    </a:p>
                  </a:txBody>
                  <a:tcPr/>
                </a:tc>
                <a:tc>
                  <a:txBody>
                    <a:bodyPr/>
                    <a:lstStyle/>
                    <a:p>
                      <a:r>
                        <a:rPr lang="tr-TR" dirty="0"/>
                        <a:t>BAŞARILI</a:t>
                      </a:r>
                    </a:p>
                  </a:txBody>
                  <a:tcPr/>
                </a:tc>
                <a:extLst>
                  <a:ext uri="{0D108BD9-81ED-4DB2-BD59-A6C34878D82A}">
                    <a16:rowId xmlns:a16="http://schemas.microsoft.com/office/drawing/2014/main" val="10005"/>
                  </a:ext>
                </a:extLst>
              </a:tr>
              <a:tr h="467087">
                <a:tc>
                  <a:txBody>
                    <a:bodyPr/>
                    <a:lstStyle/>
                    <a:p>
                      <a:r>
                        <a:rPr lang="tr-TR" dirty="0"/>
                        <a:t>50-59</a:t>
                      </a:r>
                    </a:p>
                  </a:txBody>
                  <a:tcPr/>
                </a:tc>
                <a:tc>
                  <a:txBody>
                    <a:bodyPr/>
                    <a:lstStyle/>
                    <a:p>
                      <a:r>
                        <a:rPr lang="tr-TR" dirty="0"/>
                        <a:t>DC</a:t>
                      </a:r>
                    </a:p>
                  </a:txBody>
                  <a:tcPr/>
                </a:tc>
                <a:tc>
                  <a:txBody>
                    <a:bodyPr/>
                    <a:lstStyle/>
                    <a:p>
                      <a:r>
                        <a:rPr lang="tr-TR" dirty="0"/>
                        <a:t>2.0</a:t>
                      </a:r>
                    </a:p>
                  </a:txBody>
                  <a:tcPr/>
                </a:tc>
                <a:tc>
                  <a:txBody>
                    <a:bodyPr/>
                    <a:lstStyle/>
                    <a:p>
                      <a:r>
                        <a:rPr lang="tr-TR" dirty="0"/>
                        <a:t>BAŞARISIZ</a:t>
                      </a:r>
                    </a:p>
                  </a:txBody>
                  <a:tcPr/>
                </a:tc>
                <a:extLst>
                  <a:ext uri="{0D108BD9-81ED-4DB2-BD59-A6C34878D82A}">
                    <a16:rowId xmlns:a16="http://schemas.microsoft.com/office/drawing/2014/main" val="10006"/>
                  </a:ext>
                </a:extLst>
              </a:tr>
              <a:tr h="397009">
                <a:tc>
                  <a:txBody>
                    <a:bodyPr/>
                    <a:lstStyle/>
                    <a:p>
                      <a:r>
                        <a:rPr lang="tr-TR" dirty="0"/>
                        <a:t>40-49</a:t>
                      </a:r>
                    </a:p>
                  </a:txBody>
                  <a:tcPr/>
                </a:tc>
                <a:tc>
                  <a:txBody>
                    <a:bodyPr/>
                    <a:lstStyle/>
                    <a:p>
                      <a:r>
                        <a:rPr lang="tr-TR" dirty="0"/>
                        <a:t>DD</a:t>
                      </a:r>
                    </a:p>
                  </a:txBody>
                  <a:tcPr/>
                </a:tc>
                <a:tc>
                  <a:txBody>
                    <a:bodyPr/>
                    <a:lstStyle/>
                    <a:p>
                      <a:r>
                        <a:rPr lang="tr-TR" dirty="0"/>
                        <a:t>1.5</a:t>
                      </a:r>
                    </a:p>
                  </a:txBody>
                  <a:tcPr/>
                </a:tc>
                <a:tc>
                  <a:txBody>
                    <a:bodyPr/>
                    <a:lstStyle/>
                    <a:p>
                      <a:r>
                        <a:rPr lang="tr-TR" dirty="0"/>
                        <a:t>BAŞARISIZ</a:t>
                      </a:r>
                    </a:p>
                  </a:txBody>
                  <a:tcPr/>
                </a:tc>
                <a:extLst>
                  <a:ext uri="{0D108BD9-81ED-4DB2-BD59-A6C34878D82A}">
                    <a16:rowId xmlns:a16="http://schemas.microsoft.com/office/drawing/2014/main" val="10007"/>
                  </a:ext>
                </a:extLst>
              </a:tr>
              <a:tr h="432048">
                <a:tc>
                  <a:txBody>
                    <a:bodyPr/>
                    <a:lstStyle/>
                    <a:p>
                      <a:r>
                        <a:rPr lang="tr-TR" dirty="0"/>
                        <a:t>30-39</a:t>
                      </a:r>
                    </a:p>
                  </a:txBody>
                  <a:tcPr/>
                </a:tc>
                <a:tc>
                  <a:txBody>
                    <a:bodyPr/>
                    <a:lstStyle/>
                    <a:p>
                      <a:r>
                        <a:rPr lang="tr-TR" dirty="0"/>
                        <a:t>FD</a:t>
                      </a:r>
                    </a:p>
                  </a:txBody>
                  <a:tcPr/>
                </a:tc>
                <a:tc>
                  <a:txBody>
                    <a:bodyPr/>
                    <a:lstStyle/>
                    <a:p>
                      <a:r>
                        <a:rPr lang="tr-TR" dirty="0"/>
                        <a:t>0.5</a:t>
                      </a:r>
                    </a:p>
                  </a:txBody>
                  <a:tcPr/>
                </a:tc>
                <a:tc>
                  <a:txBody>
                    <a:bodyPr/>
                    <a:lstStyle/>
                    <a:p>
                      <a:r>
                        <a:rPr lang="tr-TR" dirty="0"/>
                        <a:t>BAŞARISIZ</a:t>
                      </a:r>
                    </a:p>
                  </a:txBody>
                  <a:tcPr/>
                </a:tc>
                <a:extLst>
                  <a:ext uri="{0D108BD9-81ED-4DB2-BD59-A6C34878D82A}">
                    <a16:rowId xmlns:a16="http://schemas.microsoft.com/office/drawing/2014/main" val="10008"/>
                  </a:ext>
                </a:extLst>
              </a:tr>
              <a:tr h="397009">
                <a:tc>
                  <a:txBody>
                    <a:bodyPr/>
                    <a:lstStyle/>
                    <a:p>
                      <a:r>
                        <a:rPr lang="tr-TR" dirty="0"/>
                        <a:t>0-29</a:t>
                      </a:r>
                    </a:p>
                  </a:txBody>
                  <a:tcPr/>
                </a:tc>
                <a:tc>
                  <a:txBody>
                    <a:bodyPr/>
                    <a:lstStyle/>
                    <a:p>
                      <a:r>
                        <a:rPr lang="tr-TR" dirty="0"/>
                        <a:t>FF</a:t>
                      </a:r>
                    </a:p>
                  </a:txBody>
                  <a:tcPr/>
                </a:tc>
                <a:tc>
                  <a:txBody>
                    <a:bodyPr/>
                    <a:lstStyle/>
                    <a:p>
                      <a:r>
                        <a:rPr lang="tr-TR" dirty="0"/>
                        <a:t>0</a:t>
                      </a:r>
                    </a:p>
                  </a:txBody>
                  <a:tcPr/>
                </a:tc>
                <a:tc>
                  <a:txBody>
                    <a:bodyPr/>
                    <a:lstStyle/>
                    <a:p>
                      <a:r>
                        <a:rPr lang="tr-TR" dirty="0"/>
                        <a:t>BAŞARISIZ</a:t>
                      </a:r>
                    </a:p>
                  </a:txBody>
                  <a:tcPr/>
                </a:tc>
                <a:extLst>
                  <a:ext uri="{0D108BD9-81ED-4DB2-BD59-A6C34878D82A}">
                    <a16:rowId xmlns:a16="http://schemas.microsoft.com/office/drawing/2014/main" val="10009"/>
                  </a:ext>
                </a:extLst>
              </a:tr>
              <a:tr h="395079">
                <a:tc>
                  <a:txBody>
                    <a:bodyPr/>
                    <a:lstStyle/>
                    <a:p>
                      <a:r>
                        <a:rPr lang="tr-TR" dirty="0"/>
                        <a:t>0</a:t>
                      </a:r>
                    </a:p>
                  </a:txBody>
                  <a:tcPr/>
                </a:tc>
                <a:tc>
                  <a:txBody>
                    <a:bodyPr/>
                    <a:lstStyle/>
                    <a:p>
                      <a:r>
                        <a:rPr lang="tr-TR" dirty="0"/>
                        <a:t>D</a:t>
                      </a:r>
                    </a:p>
                  </a:txBody>
                  <a:tcPr/>
                </a:tc>
                <a:tc>
                  <a:txBody>
                    <a:bodyPr/>
                    <a:lstStyle/>
                    <a:p>
                      <a:r>
                        <a:rPr lang="tr-TR" dirty="0"/>
                        <a:t>0</a:t>
                      </a:r>
                    </a:p>
                  </a:txBody>
                  <a:tcPr/>
                </a:tc>
                <a:tc>
                  <a:txBody>
                    <a:bodyPr/>
                    <a:lstStyle/>
                    <a:p>
                      <a:r>
                        <a:rPr lang="tr-TR" dirty="0"/>
                        <a:t>BAŞARISIZ</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 Tekrarı</a:t>
            </a:r>
          </a:p>
        </p:txBody>
      </p:sp>
      <p:sp>
        <p:nvSpPr>
          <p:cNvPr id="3" name="2 İçerik Yer Tutucusu"/>
          <p:cNvSpPr>
            <a:spLocks noGrp="1"/>
          </p:cNvSpPr>
          <p:nvPr>
            <p:ph idx="1"/>
          </p:nvPr>
        </p:nvSpPr>
        <p:spPr/>
        <p:txBody>
          <a:bodyPr>
            <a:normAutofit/>
          </a:bodyPr>
          <a:lstStyle/>
          <a:p>
            <a:r>
              <a:rPr lang="tr-TR" dirty="0"/>
              <a:t>Bir dersten başarısız olan veya dersi alması gereken yarıyılda alamayan öğrenciler, bu dersi tekrar verildiği ilk yarıyılda almak zorundadır.</a:t>
            </a:r>
          </a:p>
          <a:p>
            <a:r>
              <a:rPr lang="tr-TR" dirty="0"/>
              <a:t>GANO yükseltmek için CC notlu dersler danışman onayıyla tekrar alınabilir.</a:t>
            </a:r>
          </a:p>
          <a:p>
            <a:r>
              <a:rPr lang="tr-TR" dirty="0"/>
              <a:t>Dersin tekrar alınması halinde, alınan son not geçerlidir ve </a:t>
            </a:r>
            <a:r>
              <a:rPr lang="tr-TR" dirty="0" err="1"/>
              <a:t>GANO’ya</a:t>
            </a:r>
            <a:r>
              <a:rPr lang="tr-TR" dirty="0"/>
              <a:t> bu not katılır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Bütünleme Sınavı</a:t>
            </a:r>
          </a:p>
        </p:txBody>
      </p:sp>
      <p:sp>
        <p:nvSpPr>
          <p:cNvPr id="3" name="2 İçerik Yer Tutucusu"/>
          <p:cNvSpPr>
            <a:spLocks noGrp="1"/>
          </p:cNvSpPr>
          <p:nvPr>
            <p:ph idx="1"/>
          </p:nvPr>
        </p:nvSpPr>
        <p:spPr/>
        <p:txBody>
          <a:bodyPr/>
          <a:lstStyle/>
          <a:p>
            <a:r>
              <a:rPr lang="tr-TR" dirty="0"/>
              <a:t>Final sınavı yerine geçer</a:t>
            </a:r>
          </a:p>
          <a:p>
            <a:r>
              <a:rPr lang="tr-TR" dirty="0"/>
              <a:t>Her yarıyıl sonunda, o yarıyıla ait başarısız olunan dersler için yapılır</a:t>
            </a:r>
          </a:p>
          <a:p>
            <a:r>
              <a:rPr lang="tr-TR" dirty="0"/>
              <a:t>Not yükseltmek için başarılı olunan derslerin bütünlemesine girilemez</a:t>
            </a:r>
          </a:p>
          <a:p>
            <a:r>
              <a:rPr lang="tr-TR" dirty="0"/>
              <a:t>Bütünleme sınavının mazereti yapılmaz</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Mezuniyet Sınavı</a:t>
            </a:r>
          </a:p>
        </p:txBody>
      </p:sp>
      <p:sp>
        <p:nvSpPr>
          <p:cNvPr id="3" name="2 İçerik Yer Tutucusu"/>
          <p:cNvSpPr>
            <a:spLocks noGrp="1"/>
          </p:cNvSpPr>
          <p:nvPr>
            <p:ph idx="1"/>
          </p:nvPr>
        </p:nvSpPr>
        <p:spPr/>
        <p:txBody>
          <a:bodyPr/>
          <a:lstStyle/>
          <a:p>
            <a:r>
              <a:rPr lang="tr-TR" dirty="0"/>
              <a:t>Mezuniyetine tek dersi kalan öğrenciler, bu ders için mezuniyet sınavına girebilir</a:t>
            </a:r>
          </a:p>
          <a:p>
            <a:r>
              <a:rPr lang="tr-TR" dirty="0"/>
              <a:t>Mezuniyet sınavında dersin ait olduğu yarıyıl sonunda yapılma şartı yoktur</a:t>
            </a:r>
          </a:p>
          <a:p>
            <a:r>
              <a:rPr lang="tr-TR" dirty="0"/>
              <a:t>Mezuniyet sınavında alınan notun kendisi doğrudan harf notuna dönüştürülür</a:t>
            </a:r>
          </a:p>
          <a:p>
            <a:r>
              <a:rPr lang="tr-TR" dirty="0"/>
              <a:t>Lisans alt limiti 60, </a:t>
            </a:r>
            <a:r>
              <a:rPr lang="tr-TR" dirty="0" err="1"/>
              <a:t>önlisans</a:t>
            </a:r>
            <a:r>
              <a:rPr lang="tr-TR" dirty="0"/>
              <a:t> alt limiti 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Kayıt Dondurma </a:t>
            </a:r>
          </a:p>
        </p:txBody>
      </p:sp>
      <p:sp>
        <p:nvSpPr>
          <p:cNvPr id="3" name="2 İçerik Yer Tutucusu"/>
          <p:cNvSpPr>
            <a:spLocks noGrp="1"/>
          </p:cNvSpPr>
          <p:nvPr>
            <p:ph idx="1"/>
          </p:nvPr>
        </p:nvSpPr>
        <p:spPr/>
        <p:txBody>
          <a:bodyPr>
            <a:normAutofit fontScale="92500" lnSpcReduction="20000"/>
          </a:bodyPr>
          <a:lstStyle/>
          <a:p>
            <a:r>
              <a:rPr lang="tr-TR" dirty="0"/>
              <a:t>Eğitimin ilk haftası içinde başvuru</a:t>
            </a:r>
          </a:p>
          <a:p>
            <a:r>
              <a:rPr lang="tr-TR" dirty="0"/>
              <a:t>Sağlık raporu</a:t>
            </a:r>
          </a:p>
          <a:p>
            <a:r>
              <a:rPr lang="tr-TR" dirty="0"/>
              <a:t>Doğal afet</a:t>
            </a:r>
          </a:p>
          <a:p>
            <a:r>
              <a:rPr lang="tr-TR" dirty="0"/>
              <a:t>Anne, baba, kardeş, eş, çocuk ağır hastalığı</a:t>
            </a:r>
          </a:p>
          <a:p>
            <a:r>
              <a:rPr lang="tr-TR" dirty="0"/>
              <a:t>Askerlik</a:t>
            </a:r>
          </a:p>
          <a:p>
            <a:r>
              <a:rPr lang="tr-TR" dirty="0"/>
              <a:t>Tutukluluk</a:t>
            </a:r>
          </a:p>
          <a:p>
            <a:r>
              <a:rPr lang="tr-TR" dirty="0"/>
              <a:t>Yönetim kurulunun kabul edeceği diğer mazeretler</a:t>
            </a:r>
          </a:p>
          <a:p>
            <a:r>
              <a:rPr lang="tr-TR" dirty="0"/>
              <a:t>Öğrenci öğrenim süresi boyunca en çok dört yarıyıl kayıt dondurabilir</a:t>
            </a:r>
          </a:p>
          <a:p>
            <a:r>
              <a:rPr lang="tr-TR" dirty="0"/>
              <a:t>Öğretim süresinden sayılmaz</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Katkı Payı – Öğrenim Ücreti</a:t>
            </a:r>
          </a:p>
        </p:txBody>
      </p:sp>
      <p:sp>
        <p:nvSpPr>
          <p:cNvPr id="3" name="2 İçerik Yer Tutucusu"/>
          <p:cNvSpPr>
            <a:spLocks noGrp="1"/>
          </p:cNvSpPr>
          <p:nvPr>
            <p:ph idx="1"/>
          </p:nvPr>
        </p:nvSpPr>
        <p:spPr/>
        <p:txBody>
          <a:bodyPr>
            <a:normAutofit fontScale="70000" lnSpcReduction="20000"/>
          </a:bodyPr>
          <a:lstStyle/>
          <a:p>
            <a:r>
              <a:rPr lang="tr-TR" dirty="0"/>
              <a:t>Normal öğrenim süresi içinde olan birinci öğretim öğrencileri katkı payından muaftır, ancak başka bir Yükseköğretim Kurumunda kaydının olmaması gereklidir.</a:t>
            </a:r>
          </a:p>
          <a:p>
            <a:r>
              <a:rPr lang="tr-TR" dirty="0"/>
              <a:t>İkinci öğretim öğrencileri öğrenim ücreti öder.</a:t>
            </a:r>
          </a:p>
          <a:p>
            <a:r>
              <a:rPr lang="tr-TR" dirty="0"/>
              <a:t>5434/45. maddesi</a:t>
            </a:r>
          </a:p>
          <a:p>
            <a:r>
              <a:rPr lang="tr-TR" dirty="0"/>
              <a:t>5510/47. maddesi</a:t>
            </a:r>
          </a:p>
          <a:p>
            <a:r>
              <a:rPr lang="tr-TR" dirty="0"/>
              <a:t>2330 Sayılı Kanun</a:t>
            </a:r>
          </a:p>
          <a:p>
            <a:r>
              <a:rPr lang="tr-TR" dirty="0"/>
              <a:t>2453 Sayılı Kanun </a:t>
            </a:r>
          </a:p>
          <a:p>
            <a:r>
              <a:rPr lang="tr-TR" dirty="0"/>
              <a:t>2629 Sayılı Kanun</a:t>
            </a:r>
          </a:p>
          <a:p>
            <a:r>
              <a:rPr lang="tr-TR" dirty="0"/>
              <a:t>1005 Sayılı Kanun kapsamındakilerin eş ve çocukları ile </a:t>
            </a:r>
          </a:p>
          <a:p>
            <a:r>
              <a:rPr lang="tr-TR" dirty="0"/>
              <a:t>3713 Sayılı Kanun kapsamında hayatını kaybeden veya malul olanlar ile eş ve çocuklarından katkı payı alınmaz. </a:t>
            </a:r>
          </a:p>
          <a:p>
            <a:r>
              <a:rPr lang="tr-TR" dirty="0"/>
              <a:t>Engellilerden, rapordaki engel derecesi oranında indirimli tahsil edilir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Katkı Payı – Öğrenim Ücreti</a:t>
            </a:r>
          </a:p>
        </p:txBody>
      </p:sp>
      <p:sp>
        <p:nvSpPr>
          <p:cNvPr id="3" name="2 İçerik Yer Tutucusu"/>
          <p:cNvSpPr>
            <a:spLocks noGrp="1"/>
          </p:cNvSpPr>
          <p:nvPr>
            <p:ph idx="1"/>
          </p:nvPr>
        </p:nvSpPr>
        <p:spPr/>
        <p:txBody>
          <a:bodyPr/>
          <a:lstStyle/>
          <a:p>
            <a:r>
              <a:rPr lang="tr-TR" dirty="0"/>
              <a:t>Normal öğrenim süresinde mezun olamayanlar katkı payı öderler</a:t>
            </a:r>
          </a:p>
          <a:p>
            <a:r>
              <a:rPr lang="tr-TR" dirty="0"/>
              <a:t>İkinci üniversite okuyan öğrenciler, ikinci kayıtlarının olduğu üniversitenin </a:t>
            </a:r>
            <a:r>
              <a:rPr lang="tr-TR"/>
              <a:t>katkı payını öderler.</a:t>
            </a:r>
            <a:endParaRPr lang="tr-TR" dirty="0"/>
          </a:p>
          <a:p>
            <a:pPr marL="82296" indent="0">
              <a:buNone/>
            </a:pP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Katkı Payı – Öğrenim Ücreti</a:t>
            </a:r>
          </a:p>
        </p:txBody>
      </p:sp>
      <p:sp>
        <p:nvSpPr>
          <p:cNvPr id="3" name="2 İçerik Yer Tutucusu"/>
          <p:cNvSpPr>
            <a:spLocks noGrp="1"/>
          </p:cNvSpPr>
          <p:nvPr>
            <p:ph idx="1"/>
          </p:nvPr>
        </p:nvSpPr>
        <p:spPr/>
        <p:txBody>
          <a:bodyPr/>
          <a:lstStyle/>
          <a:p>
            <a:r>
              <a:rPr lang="tr-TR" dirty="0"/>
              <a:t>Katkı payını/öğrenim ücretini belirlenen sürede ödemeyenler kayıt yenileyemez, derslere ve sınavlara katılamaz, öğrencilik haklarından yararlanamaz</a:t>
            </a:r>
          </a:p>
          <a:p>
            <a:r>
              <a:rPr lang="tr-TR" dirty="0"/>
              <a:t>Kayıt yenilemeyen öğrenciler, daha sonra kayıt yenilediklerinde, kayıt yenilemedikleri dönem için ödeme yapmaz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lstStyle/>
          <a:p>
            <a:r>
              <a:rPr lang="tr-TR" dirty="0"/>
              <a:t>Şifre Oluşturma</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115616" y="1556792"/>
            <a:ext cx="7818834" cy="504056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Katkı Payı – Öğrenim Ücreti</a:t>
            </a:r>
          </a:p>
        </p:txBody>
      </p:sp>
      <p:sp>
        <p:nvSpPr>
          <p:cNvPr id="3" name="2 İçerik Yer Tutucusu"/>
          <p:cNvSpPr>
            <a:spLocks noGrp="1"/>
          </p:cNvSpPr>
          <p:nvPr>
            <p:ph idx="1"/>
          </p:nvPr>
        </p:nvSpPr>
        <p:spPr/>
        <p:txBody>
          <a:bodyPr>
            <a:normAutofit lnSpcReduction="10000"/>
          </a:bodyPr>
          <a:lstStyle/>
          <a:p>
            <a:r>
              <a:rPr lang="tr-TR" dirty="0"/>
              <a:t>Birinci öğretimden ikinci öğretime yatay geçiş yapanlar ikinci öğretim ücreti öderler</a:t>
            </a:r>
          </a:p>
          <a:p>
            <a:r>
              <a:rPr lang="tr-TR" dirty="0"/>
              <a:t>Yatay geçiş yapan öğrenci ücretini, geçiş yaptığı üniversiteye öder</a:t>
            </a:r>
          </a:p>
          <a:p>
            <a:r>
              <a:rPr lang="tr-TR" dirty="0"/>
              <a:t>Ödeme yaptıktan sonra, başka üniversiteye yatay geçiş yapan öğrencinin ücreti iade edilir</a:t>
            </a:r>
          </a:p>
          <a:p>
            <a:r>
              <a:rPr lang="tr-TR" dirty="0"/>
              <a:t>Kayıt yaptırıp, kendi isteği ile kaydını sildiren öğrenciye iade yapılmaz</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Muafiyet İşlemleri</a:t>
            </a:r>
          </a:p>
        </p:txBody>
      </p:sp>
      <p:sp>
        <p:nvSpPr>
          <p:cNvPr id="3" name="2 İçerik Yer Tutucusu"/>
          <p:cNvSpPr>
            <a:spLocks noGrp="1"/>
          </p:cNvSpPr>
          <p:nvPr>
            <p:ph idx="1"/>
          </p:nvPr>
        </p:nvSpPr>
        <p:spPr/>
        <p:txBody>
          <a:bodyPr/>
          <a:lstStyle/>
          <a:p>
            <a:r>
              <a:rPr lang="tr-TR" dirty="0"/>
              <a:t>Yatay geçiş, dikey geçiş, başka üniversiteden mezun olmak veya bir süre devam etmiş olmak</a:t>
            </a:r>
          </a:p>
          <a:p>
            <a:r>
              <a:rPr lang="tr-TR" dirty="0"/>
              <a:t>Eğitimin başlama tarihinden itibaren ilk on iş gününde başvuru</a:t>
            </a:r>
          </a:p>
          <a:p>
            <a:r>
              <a:rPr lang="tr-TR" dirty="0"/>
              <a:t>İlgili kurullar, ders içeriğine göre muafiyet kararı alırlar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Kredi Transfer İşlemleri</a:t>
            </a:r>
          </a:p>
        </p:txBody>
      </p:sp>
      <p:sp>
        <p:nvSpPr>
          <p:cNvPr id="3" name="2 İçerik Yer Tutucusu"/>
          <p:cNvSpPr>
            <a:spLocks noGrp="1"/>
          </p:cNvSpPr>
          <p:nvPr>
            <p:ph idx="1"/>
          </p:nvPr>
        </p:nvSpPr>
        <p:spPr/>
        <p:txBody>
          <a:bodyPr/>
          <a:lstStyle/>
          <a:p>
            <a:r>
              <a:rPr lang="tr-TR" dirty="0"/>
              <a:t>Değişim programları</a:t>
            </a:r>
          </a:p>
          <a:p>
            <a:pPr lvl="1"/>
            <a:r>
              <a:rPr lang="tr-TR" dirty="0" err="1"/>
              <a:t>Erasmus</a:t>
            </a:r>
            <a:endParaRPr lang="tr-TR" dirty="0"/>
          </a:p>
          <a:p>
            <a:pPr lvl="1"/>
            <a:r>
              <a:rPr lang="tr-TR" dirty="0" err="1"/>
              <a:t>Farabi</a:t>
            </a:r>
            <a:endParaRPr lang="tr-TR" dirty="0"/>
          </a:p>
          <a:p>
            <a:pPr lvl="1"/>
            <a:r>
              <a:rPr lang="tr-TR" dirty="0"/>
              <a:t>Mevlâna</a:t>
            </a:r>
          </a:p>
          <a:p>
            <a:r>
              <a:rPr lang="tr-TR" dirty="0"/>
              <a:t>Yaz okulu</a:t>
            </a:r>
          </a:p>
          <a:p>
            <a:pPr lvl="1"/>
            <a:r>
              <a:rPr lang="tr-TR" dirty="0"/>
              <a:t>Üniversitemiz Senatosunun belirlediği esaslar çerçevesinde.		</a:t>
            </a:r>
          </a:p>
          <a:p>
            <a:r>
              <a:rPr lang="tr-TR" dirty="0"/>
              <a:t>Özel öğrencilik</a:t>
            </a:r>
          </a:p>
          <a:p>
            <a:pPr lvl="1"/>
            <a:r>
              <a:rPr lang="tr-TR" dirty="0"/>
              <a:t>İlgili kurulun kabul edeceği bir mazeret.</a:t>
            </a:r>
          </a:p>
          <a:p>
            <a:endParaRPr lang="tr-TR" dirty="0"/>
          </a:p>
          <a:p>
            <a:endParaRPr lang="tr-TR" dirty="0"/>
          </a:p>
          <a:p>
            <a:pPr lvl="1">
              <a:buNone/>
            </a:pPr>
            <a:endParaRPr lang="tr-TR" dirty="0"/>
          </a:p>
          <a:p>
            <a:pPr lvl="1">
              <a:buNone/>
            </a:pPr>
            <a:endParaRPr lang="tr-TR" dirty="0"/>
          </a:p>
          <a:p>
            <a:pPr lvl="1">
              <a:buNone/>
            </a:pP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922114"/>
          </a:xfrm>
        </p:spPr>
        <p:txBody>
          <a:bodyPr/>
          <a:lstStyle/>
          <a:p>
            <a:r>
              <a:rPr lang="tr-TR" dirty="0"/>
              <a:t>Çift Ana Dal</a:t>
            </a:r>
          </a:p>
        </p:txBody>
      </p:sp>
      <p:sp>
        <p:nvSpPr>
          <p:cNvPr id="3" name="2 İçerik Yer Tutucusu"/>
          <p:cNvSpPr>
            <a:spLocks noGrp="1"/>
          </p:cNvSpPr>
          <p:nvPr>
            <p:ph idx="1"/>
          </p:nvPr>
        </p:nvSpPr>
        <p:spPr>
          <a:xfrm>
            <a:off x="1435608" y="1340768"/>
            <a:ext cx="7498080" cy="4907632"/>
          </a:xfrm>
        </p:spPr>
        <p:txBody>
          <a:bodyPr>
            <a:normAutofit/>
          </a:bodyPr>
          <a:lstStyle/>
          <a:p>
            <a:r>
              <a:rPr lang="tr-TR" sz="2400" dirty="0"/>
              <a:t>Başarı şartını ve diğer koşulları sağlayan öğrencilerin aynı yükseköğretim kurumunun iki diploma programından eş zamanlı olarak ders alıp, iki ayrı diploma alabilmesini sağlayan programdır.</a:t>
            </a:r>
          </a:p>
          <a:p>
            <a:r>
              <a:rPr lang="tr-TR" sz="2400" dirty="0"/>
              <a:t>Çift Ana Dal açılacak programlar ve kontenjanları, başvuru koşulları, başvuru için gerekli belgeler ile başvuru değerlendirme takvimi her yıl eğitim ve öğretim başlamadan önce Senatonun onayından sonra ilgili fakülte/yüksekokul/meslek yüksekokulunun web sayfaları aracılığıyla öğrencilere duyurulur.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706090"/>
          </a:xfrm>
        </p:spPr>
        <p:txBody>
          <a:bodyPr>
            <a:normAutofit fontScale="90000"/>
          </a:bodyPr>
          <a:lstStyle/>
          <a:p>
            <a:r>
              <a:rPr lang="tr-TR" dirty="0"/>
              <a:t>Yan Dal</a:t>
            </a:r>
          </a:p>
        </p:txBody>
      </p:sp>
      <p:sp>
        <p:nvSpPr>
          <p:cNvPr id="3" name="2 İçerik Yer Tutucusu"/>
          <p:cNvSpPr>
            <a:spLocks noGrp="1"/>
          </p:cNvSpPr>
          <p:nvPr>
            <p:ph idx="1"/>
          </p:nvPr>
        </p:nvSpPr>
        <p:spPr>
          <a:xfrm>
            <a:off x="1435608" y="1196752"/>
            <a:ext cx="7498080" cy="5051648"/>
          </a:xfrm>
        </p:spPr>
        <p:txBody>
          <a:bodyPr>
            <a:normAutofit/>
          </a:bodyPr>
          <a:lstStyle/>
          <a:p>
            <a:r>
              <a:rPr lang="tr-TR" sz="2400" dirty="0"/>
              <a:t>Bir diploma programına kayıtlı öğrencinin öngörülen şartları taşıması kaydıyla, aynı yükseköğretim kurumu içinde belirli bir konuya yönelik sınırlı sayıda dersi almak suretiyle, diploma yerine geçmeyen bir belge (</a:t>
            </a:r>
            <a:r>
              <a:rPr lang="tr-TR" sz="2400" dirty="0" err="1"/>
              <a:t>yandal</a:t>
            </a:r>
            <a:r>
              <a:rPr lang="tr-TR" sz="2400" dirty="0"/>
              <a:t> sertifikası) alabilmelerini sağlayan programdır.</a:t>
            </a:r>
          </a:p>
          <a:p>
            <a:r>
              <a:rPr lang="tr-TR" sz="2400" dirty="0"/>
              <a:t>Yan Dal açılacak programlar ve kontenjanları, başvuru koşulları, başvuru için gerekli belgeler ile başvuru değerlendirme takvimi her yıl eğitim ve öğretim başlamadan önce Senatonun onayından sonra ilgili fakülte/yüksekokul/meslek yüksekokulunun web sayfaları aracılığıyla öğrencilere duyurulur.</a:t>
            </a:r>
          </a:p>
          <a:p>
            <a:endParaRPr lang="tr-TR" sz="2400" dirty="0"/>
          </a:p>
          <a:p>
            <a:endParaRPr lang="tr-T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Askerlik Tecil</a:t>
            </a:r>
          </a:p>
        </p:txBody>
      </p:sp>
      <p:sp>
        <p:nvSpPr>
          <p:cNvPr id="3" name="2 İçerik Yer Tutucusu"/>
          <p:cNvSpPr>
            <a:spLocks noGrp="1"/>
          </p:cNvSpPr>
          <p:nvPr>
            <p:ph idx="1"/>
          </p:nvPr>
        </p:nvSpPr>
        <p:spPr/>
        <p:txBody>
          <a:bodyPr>
            <a:normAutofit lnSpcReduction="10000"/>
          </a:bodyPr>
          <a:lstStyle/>
          <a:p>
            <a:r>
              <a:rPr lang="tr-TR" dirty="0"/>
              <a:t>1111 Sayılı Askerlik Kanunu</a:t>
            </a:r>
          </a:p>
          <a:p>
            <a:r>
              <a:rPr lang="tr-TR" dirty="0"/>
              <a:t>19 yaşından gün almış olanların belgeleri otomatik olarak askerlik şubelerine gönderilir</a:t>
            </a:r>
          </a:p>
          <a:p>
            <a:r>
              <a:rPr lang="tr-TR" dirty="0"/>
              <a:t>Aktif öğrenciliği </a:t>
            </a:r>
            <a:r>
              <a:rPr lang="tr-TR"/>
              <a:t>devam edenlerin askerliği </a:t>
            </a:r>
            <a:r>
              <a:rPr lang="tr-TR" dirty="0"/>
              <a:t>28 yaşına kadar ertelenir</a:t>
            </a:r>
          </a:p>
          <a:p>
            <a:r>
              <a:rPr lang="tr-TR" dirty="0"/>
              <a:t>29 ve üzeri yaştaki öğrencilerin tecili yapılmaz</a:t>
            </a:r>
          </a:p>
          <a:p>
            <a:r>
              <a:rPr lang="tr-TR" dirty="0"/>
              <a:t>İkinci üniversite okuyanlar için tecil yapılmaz</a:t>
            </a:r>
          </a:p>
          <a:p>
            <a:pPr marL="82296" indent="0">
              <a:buNone/>
            </a:pP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Askerlik Tecil</a:t>
            </a:r>
          </a:p>
        </p:txBody>
      </p:sp>
      <p:sp>
        <p:nvSpPr>
          <p:cNvPr id="3" name="2 İçerik Yer Tutucusu"/>
          <p:cNvSpPr>
            <a:spLocks noGrp="1"/>
          </p:cNvSpPr>
          <p:nvPr>
            <p:ph idx="1"/>
          </p:nvPr>
        </p:nvSpPr>
        <p:spPr/>
        <p:txBody>
          <a:bodyPr/>
          <a:lstStyle/>
          <a:p>
            <a:r>
              <a:rPr lang="tr-TR" dirty="0"/>
              <a:t>Mezun olan, kaydı silinen öğrencilerin durumu 1 ay içinde askerlik şubesine bildirilir..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AKTS ve Diploma Eki</a:t>
            </a:r>
          </a:p>
        </p:txBody>
      </p:sp>
      <p:sp>
        <p:nvSpPr>
          <p:cNvPr id="3" name="2 İçerik Yer Tutucusu"/>
          <p:cNvSpPr>
            <a:spLocks noGrp="1"/>
          </p:cNvSpPr>
          <p:nvPr>
            <p:ph idx="1"/>
          </p:nvPr>
        </p:nvSpPr>
        <p:spPr/>
        <p:txBody>
          <a:bodyPr/>
          <a:lstStyle/>
          <a:p>
            <a:r>
              <a:rPr lang="tr-TR" dirty="0" err="1"/>
              <a:t>AKTS:Avrupa</a:t>
            </a:r>
            <a:r>
              <a:rPr lang="tr-TR" dirty="0"/>
              <a:t> Kredi Transfer Sistemi</a:t>
            </a:r>
          </a:p>
          <a:p>
            <a:r>
              <a:rPr lang="tr-TR" dirty="0"/>
              <a:t>Diploma eki, diploma ile birlikte verilir</a:t>
            </a:r>
          </a:p>
          <a:p>
            <a:r>
              <a:rPr lang="tr-TR" dirty="0"/>
              <a:t>İngilizce olarak düzenlenir</a:t>
            </a:r>
          </a:p>
          <a:p>
            <a:pPr marL="82296" indent="0">
              <a:buNone/>
            </a:pPr>
            <a:endParaRPr lang="tr-TR" dirty="0"/>
          </a:p>
          <a:p>
            <a:pPr>
              <a:buNone/>
            </a:pP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Mezuniyet</a:t>
            </a:r>
          </a:p>
        </p:txBody>
      </p:sp>
      <p:sp>
        <p:nvSpPr>
          <p:cNvPr id="3" name="2 İçerik Yer Tutucusu"/>
          <p:cNvSpPr>
            <a:spLocks noGrp="1"/>
          </p:cNvSpPr>
          <p:nvPr>
            <p:ph idx="1"/>
          </p:nvPr>
        </p:nvSpPr>
        <p:spPr/>
        <p:txBody>
          <a:bodyPr>
            <a:normAutofit/>
          </a:bodyPr>
          <a:lstStyle/>
          <a:p>
            <a:endParaRPr lang="tr-TR" sz="2800" dirty="0"/>
          </a:p>
          <a:p>
            <a:pPr>
              <a:buNone/>
            </a:pPr>
            <a:endParaRPr lang="tr-TR" sz="2800" dirty="0"/>
          </a:p>
          <a:p>
            <a:r>
              <a:rPr lang="tr-TR" sz="2800" dirty="0" err="1"/>
              <a:t>Önlisans</a:t>
            </a:r>
            <a:r>
              <a:rPr lang="tr-TR" sz="2800" dirty="0"/>
              <a:t> için 120 AKTS</a:t>
            </a:r>
          </a:p>
          <a:p>
            <a:r>
              <a:rPr lang="tr-TR" sz="2800" dirty="0"/>
              <a:t>Lisans için 240 AKTS</a:t>
            </a:r>
          </a:p>
          <a:p>
            <a:r>
              <a:rPr lang="tr-TR" sz="2800" dirty="0"/>
              <a:t>GANO 3.00-3.49 = Onur öğrencisi</a:t>
            </a:r>
          </a:p>
          <a:p>
            <a:r>
              <a:rPr lang="tr-TR" sz="2800" dirty="0"/>
              <a:t>GANO 3.50-4.00= Yüksek Onur öğrencisi</a:t>
            </a:r>
          </a:p>
          <a:p>
            <a:r>
              <a:rPr lang="tr-TR" sz="2800" dirty="0" err="1"/>
              <a:t>Transkript</a:t>
            </a:r>
            <a:r>
              <a:rPr lang="tr-TR" sz="2800" dirty="0"/>
              <a:t> ve diploma ekinde belirtilir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Çeşitli Belgeler</a:t>
            </a:r>
          </a:p>
        </p:txBody>
      </p:sp>
      <p:sp>
        <p:nvSpPr>
          <p:cNvPr id="3" name="2 İçerik Yer Tutucusu"/>
          <p:cNvSpPr>
            <a:spLocks noGrp="1"/>
          </p:cNvSpPr>
          <p:nvPr>
            <p:ph idx="1"/>
          </p:nvPr>
        </p:nvSpPr>
        <p:spPr/>
        <p:txBody>
          <a:bodyPr/>
          <a:lstStyle/>
          <a:p>
            <a:r>
              <a:rPr lang="tr-TR" dirty="0"/>
              <a:t>Öğrenci Kimlik Kartı </a:t>
            </a:r>
          </a:p>
          <a:p>
            <a:r>
              <a:rPr lang="tr-TR" dirty="0"/>
              <a:t>Öğrenci Belgesi</a:t>
            </a:r>
          </a:p>
          <a:p>
            <a:r>
              <a:rPr lang="tr-TR" dirty="0" err="1"/>
              <a:t>Transkript</a:t>
            </a:r>
            <a:endParaRPr lang="tr-TR" dirty="0"/>
          </a:p>
          <a:p>
            <a:r>
              <a:rPr lang="tr-TR" dirty="0"/>
              <a:t>Öğrenci Durum Belgesi (Askerlik)</a:t>
            </a:r>
          </a:p>
          <a:p>
            <a:r>
              <a:rPr lang="tr-TR" dirty="0"/>
              <a:t>Geçici Mezuniyet Belgesi</a:t>
            </a:r>
          </a:p>
          <a:p>
            <a:r>
              <a:rPr lang="tr-TR" dirty="0"/>
              <a:t>Diploma </a:t>
            </a:r>
          </a:p>
          <a:p>
            <a:r>
              <a:rPr lang="tr-TR" dirty="0"/>
              <a:t>Diploma Eki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lstStyle/>
          <a:p>
            <a:r>
              <a:rPr lang="tr-TR" dirty="0"/>
              <a:t>Şifre Oluşturma</a:t>
            </a:r>
          </a:p>
        </p:txBody>
      </p:sp>
      <p:pic>
        <p:nvPicPr>
          <p:cNvPr id="3075" name="Picture 3"/>
          <p:cNvPicPr>
            <a:picLocks noGrp="1" noChangeAspect="1" noChangeArrowheads="1"/>
          </p:cNvPicPr>
          <p:nvPr>
            <p:ph idx="1"/>
          </p:nvPr>
        </p:nvPicPr>
        <p:blipFill>
          <a:blip r:embed="rId2" cstate="print"/>
          <a:srcRect/>
          <a:stretch>
            <a:fillRect/>
          </a:stretch>
        </p:blipFill>
        <p:spPr bwMode="auto">
          <a:xfrm>
            <a:off x="1042988" y="1484784"/>
            <a:ext cx="7891462" cy="518457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Burs İmkanları</a:t>
            </a:r>
          </a:p>
        </p:txBody>
      </p:sp>
      <p:sp>
        <p:nvSpPr>
          <p:cNvPr id="3" name="2 İçerik Yer Tutucusu"/>
          <p:cNvSpPr>
            <a:spLocks noGrp="1"/>
          </p:cNvSpPr>
          <p:nvPr>
            <p:ph idx="1"/>
          </p:nvPr>
        </p:nvSpPr>
        <p:spPr/>
        <p:txBody>
          <a:bodyPr>
            <a:normAutofit fontScale="92500" lnSpcReduction="10000"/>
          </a:bodyPr>
          <a:lstStyle/>
          <a:p>
            <a:r>
              <a:rPr lang="tr-TR" dirty="0"/>
              <a:t>Kredi ve Yurtlar Kurumu </a:t>
            </a:r>
          </a:p>
          <a:p>
            <a:r>
              <a:rPr lang="tr-TR" dirty="0"/>
              <a:t>Çeşitli Kamu Kurum ve Kuruluşları</a:t>
            </a:r>
          </a:p>
          <a:p>
            <a:r>
              <a:rPr lang="tr-TR" dirty="0"/>
              <a:t>Vakıflar, Dernekler</a:t>
            </a:r>
          </a:p>
          <a:p>
            <a:r>
              <a:rPr lang="tr-TR" dirty="0"/>
              <a:t>KYK her öğretim yılı sonunda ortalaması 2’nin altında olanların bilgilerini YÖKSİS üzerinden alarak bu öğrencileri </a:t>
            </a:r>
            <a:r>
              <a:rPr lang="tr-TR" dirty="0">
                <a:solidFill>
                  <a:srgbClr val="FF0000"/>
                </a:solidFill>
              </a:rPr>
              <a:t>“Başarısız” </a:t>
            </a:r>
            <a:r>
              <a:rPr lang="tr-TR" dirty="0"/>
              <a:t>olarak kabul eder. Bu durumda olan öğrencilerin KYK bursu, krediye çevrilir.</a:t>
            </a:r>
          </a:p>
          <a:p>
            <a:r>
              <a:rPr lang="tr-TR" dirty="0"/>
              <a:t>Diğer kurumların bursları, kendi mevzuatları çerçevesinde yürütülür.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a:t>2547 Sayılı Kanunun 54. maddesinde Disiplin Cezaları şu şekilde düzenlenmiştir:</a:t>
            </a:r>
          </a:p>
          <a:p>
            <a:r>
              <a:rPr lang="tr-TR" dirty="0"/>
              <a:t>Kınama </a:t>
            </a:r>
          </a:p>
          <a:p>
            <a:pPr algn="just"/>
            <a:r>
              <a:rPr lang="tr-TR" dirty="0"/>
              <a:t>Yükseköğretim kurumundan bir haftadan bir aya kadar uzaklaştırma</a:t>
            </a:r>
          </a:p>
          <a:p>
            <a:r>
              <a:rPr lang="tr-TR" dirty="0"/>
              <a:t>Yükseköğretim kurumundan bir yarıyıl için uzaklaştırma </a:t>
            </a:r>
          </a:p>
          <a:p>
            <a:r>
              <a:rPr lang="tr-TR" dirty="0"/>
              <a:t>Yükseköğretim kurumundan iki yarıyıl için uzaklaştırma</a:t>
            </a:r>
          </a:p>
          <a:p>
            <a:r>
              <a:rPr lang="tr-TR" dirty="0"/>
              <a:t>Yükseköğretim kurumundan çıkarma </a:t>
            </a:r>
          </a:p>
        </p:txBody>
      </p:sp>
      <p:sp>
        <p:nvSpPr>
          <p:cNvPr id="2" name="1 Başlık"/>
          <p:cNvSpPr>
            <a:spLocks noGrp="1"/>
          </p:cNvSpPr>
          <p:nvPr>
            <p:ph type="title"/>
          </p:nvPr>
        </p:nvSpPr>
        <p:spPr/>
        <p:txBody>
          <a:bodyPr>
            <a:normAutofit fontScale="90000"/>
          </a:bodyPr>
          <a:lstStyle/>
          <a:p>
            <a:pPr algn="ctr"/>
            <a:r>
              <a:rPr lang="tr-TR" sz="3600" dirty="0">
                <a:solidFill>
                  <a:schemeClr val="tx1"/>
                </a:solidFill>
              </a:rPr>
              <a:t>DİSİPLİN</a:t>
            </a:r>
            <a:r>
              <a:rPr lang="tr-TR" sz="3600" b="1" dirty="0">
                <a:solidFill>
                  <a:schemeClr val="tx1"/>
                </a:solidFill>
              </a:rPr>
              <a:t> </a:t>
            </a:r>
            <a:r>
              <a:rPr lang="tr-TR" sz="3600" dirty="0">
                <a:solidFill>
                  <a:schemeClr val="tx1"/>
                </a:solidFill>
              </a:rPr>
              <a:t>CEZALARI</a:t>
            </a:r>
            <a:br>
              <a:rPr lang="tr-TR" sz="3600" dirty="0">
                <a:solidFill>
                  <a:schemeClr val="tx1"/>
                </a:solidFill>
              </a:rPr>
            </a:br>
            <a:endParaRPr lang="tr-TR" sz="3600" dirty="0">
              <a:solidFill>
                <a:schemeClr val="tx1"/>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692696"/>
            <a:ext cx="7920880" cy="5904656"/>
          </a:xfrm>
        </p:spPr>
        <p:txBody>
          <a:bodyPr>
            <a:normAutofit fontScale="92500" lnSpcReduction="20000"/>
          </a:bodyPr>
          <a:lstStyle/>
          <a:p>
            <a:pPr>
              <a:buNone/>
            </a:pPr>
            <a:r>
              <a:rPr lang="tr-TR" dirty="0">
                <a:solidFill>
                  <a:schemeClr val="tx1"/>
                </a:solidFill>
              </a:rPr>
              <a:t>Kınama cezasını gerektiren eylemler şunlardır;</a:t>
            </a:r>
          </a:p>
          <a:p>
            <a:pPr>
              <a:buNone/>
            </a:pPr>
            <a:r>
              <a:rPr lang="tr-TR" dirty="0">
                <a:solidFill>
                  <a:schemeClr val="tx1"/>
                </a:solidFill>
              </a:rPr>
              <a:t>a) Yükseköğretim kurumu yetkililerince istenilen bilgileri eksik veya yanlış bildirmek,</a:t>
            </a:r>
          </a:p>
          <a:p>
            <a:pPr>
              <a:buNone/>
            </a:pPr>
            <a:r>
              <a:rPr lang="tr-TR" dirty="0">
                <a:solidFill>
                  <a:schemeClr val="tx1"/>
                </a:solidFill>
              </a:rPr>
              <a:t>b) Ders, seminer, uygulama, </a:t>
            </a:r>
            <a:r>
              <a:rPr lang="tr-TR" dirty="0" err="1">
                <a:solidFill>
                  <a:schemeClr val="tx1"/>
                </a:solidFill>
              </a:rPr>
              <a:t>laboratuvar</a:t>
            </a:r>
            <a:r>
              <a:rPr lang="tr-TR" dirty="0">
                <a:solidFill>
                  <a:schemeClr val="tx1"/>
                </a:solidFill>
              </a:rPr>
              <a:t>, atölye çalışması, bilimsel toplantı ve konferans gibi çalışmaların düzenini bozmak,</a:t>
            </a:r>
          </a:p>
          <a:p>
            <a:pPr>
              <a:buNone/>
            </a:pPr>
            <a:r>
              <a:rPr lang="tr-TR" dirty="0"/>
              <a:t>c</a:t>
            </a:r>
            <a:r>
              <a:rPr lang="tr-TR" dirty="0">
                <a:solidFill>
                  <a:schemeClr val="tx1"/>
                </a:solidFill>
              </a:rPr>
              <a:t>) Yükseköğretim kurumunca asılmış duyuruları, program ve benzerlerini koparmak, yırtmak, değiştirmek, karalamak veya kirletmek,</a:t>
            </a:r>
          </a:p>
          <a:p>
            <a:pPr>
              <a:buNone/>
            </a:pPr>
            <a:r>
              <a:rPr lang="tr-TR" dirty="0">
                <a:solidFill>
                  <a:schemeClr val="tx1"/>
                </a:solidFill>
              </a:rPr>
              <a:t>d) Sınavlarda kopyaya teşebbüs etmek.</a:t>
            </a:r>
          </a:p>
          <a:p>
            <a:pPr>
              <a:buNone/>
            </a:pPr>
            <a:r>
              <a:rPr lang="tr-TR" dirty="0"/>
              <a:t>e) Üniversite </a:t>
            </a:r>
            <a:r>
              <a:rPr lang="tr-TR" dirty="0" err="1"/>
              <a:t>kampüsünde</a:t>
            </a:r>
            <a:r>
              <a:rPr lang="tr-TR" dirty="0"/>
              <a:t> üniversite senatosu tarafından belirlenen alanlar dışında, sigara ve diğer tütün ürünleri ile elektronik sigara kullanmak.</a:t>
            </a:r>
            <a:endParaRPr lang="tr-TR" dirty="0">
              <a:solidFill>
                <a:schemeClr val="tx1"/>
              </a:solidFill>
            </a:endParaRPr>
          </a:p>
        </p:txBody>
      </p:sp>
      <p:sp>
        <p:nvSpPr>
          <p:cNvPr id="2" name="1 Başlık"/>
          <p:cNvSpPr>
            <a:spLocks noGrp="1"/>
          </p:cNvSpPr>
          <p:nvPr>
            <p:ph type="title"/>
          </p:nvPr>
        </p:nvSpPr>
        <p:spPr>
          <a:xfrm>
            <a:off x="1187624" y="188640"/>
            <a:ext cx="7746064" cy="504056"/>
          </a:xfrm>
        </p:spPr>
        <p:txBody>
          <a:bodyPr>
            <a:normAutofit fontScale="90000"/>
          </a:bodyPr>
          <a:lstStyle/>
          <a:p>
            <a:r>
              <a:rPr lang="tr-TR" sz="3600" dirty="0">
                <a:solidFill>
                  <a:schemeClr val="tx1"/>
                </a:solidFill>
              </a:rPr>
              <a:t>1- KINAMA CEZASI</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196752"/>
            <a:ext cx="7920880" cy="5304050"/>
          </a:xfrm>
        </p:spPr>
        <p:txBody>
          <a:bodyPr>
            <a:normAutofit fontScale="70000" lnSpcReduction="20000"/>
          </a:bodyPr>
          <a:lstStyle/>
          <a:p>
            <a:pPr>
              <a:buNone/>
            </a:pPr>
            <a:r>
              <a:rPr lang="tr-TR" dirty="0"/>
              <a:t>a) Öğrenme ve öğretme hürriyetini engelleyici veya yükseköğretim kurumlarının işleyiş ve huzurunu bozucu eylemlerde bulunmak,                 </a:t>
            </a:r>
          </a:p>
          <a:p>
            <a:pPr>
              <a:buNone/>
            </a:pPr>
            <a:r>
              <a:rPr lang="tr-TR" dirty="0"/>
              <a:t>b) Disiplin soruşturmalarının usulüne uygun bir şekilde yürütülmesini engellemek,                                                                                         </a:t>
            </a:r>
          </a:p>
          <a:p>
            <a:pPr>
              <a:buNone/>
            </a:pPr>
            <a:r>
              <a:rPr lang="tr-TR" dirty="0"/>
              <a:t>c) Yükseköğretim kurumundan aldığı kendine hak sağlayan bir belgeyi başkasına vererek kullandırmak veya başkasına ait bir belgeyi kullanmak,                                                                                 </a:t>
            </a:r>
          </a:p>
          <a:p>
            <a:pPr>
              <a:buNone/>
            </a:pPr>
            <a:r>
              <a:rPr lang="tr-TR" dirty="0"/>
              <a:t>ç) Yükseköğretim kurumunda kişilerin şeref ve haysiyetini zedeleyen sözlü veya yazılı eylemlerde bulunmak, </a:t>
            </a:r>
          </a:p>
          <a:p>
            <a:pPr>
              <a:buNone/>
            </a:pPr>
            <a:r>
              <a:rPr lang="tr-TR" dirty="0"/>
              <a:t>d) Yükseköğretim kurumu personelinin, kurum içinde ya da dışında, şeref ve haysiyetini zedeleyen sözlü veya yazılı eylemlerde bulunmak,                   </a:t>
            </a:r>
          </a:p>
          <a:p>
            <a:pPr>
              <a:buNone/>
            </a:pPr>
            <a:r>
              <a:rPr lang="tr-TR" dirty="0"/>
              <a:t>e) Yükseköğretim kurumunda alkollü içki içmek,                                  </a:t>
            </a:r>
          </a:p>
          <a:p>
            <a:pPr>
              <a:buNone/>
            </a:pPr>
            <a:r>
              <a:rPr lang="tr-TR" dirty="0"/>
              <a:t>f) Yükseköğretim kurumu personeli veya öğrencilerini tehdit etmek.</a:t>
            </a:r>
          </a:p>
          <a:p>
            <a:endParaRPr lang="tr-TR" dirty="0"/>
          </a:p>
        </p:txBody>
      </p:sp>
      <p:sp>
        <p:nvSpPr>
          <p:cNvPr id="2" name="1 Başlık"/>
          <p:cNvSpPr>
            <a:spLocks noGrp="1"/>
          </p:cNvSpPr>
          <p:nvPr>
            <p:ph type="title"/>
          </p:nvPr>
        </p:nvSpPr>
        <p:spPr>
          <a:xfrm>
            <a:off x="971600" y="188640"/>
            <a:ext cx="8172400" cy="1008112"/>
          </a:xfrm>
        </p:spPr>
        <p:txBody>
          <a:bodyPr>
            <a:noAutofit/>
          </a:bodyPr>
          <a:lstStyle/>
          <a:p>
            <a:br>
              <a:rPr lang="tr-TR" sz="3200" dirty="0">
                <a:solidFill>
                  <a:schemeClr val="tx1"/>
                </a:solidFill>
              </a:rPr>
            </a:br>
            <a:r>
              <a:rPr lang="tr-TR" sz="2800" dirty="0">
                <a:solidFill>
                  <a:schemeClr val="tx1"/>
                </a:solidFill>
              </a:rPr>
              <a:t>2-</a:t>
            </a:r>
            <a:r>
              <a:rPr lang="tr-TR" sz="2800" b="1" dirty="0">
                <a:solidFill>
                  <a:schemeClr val="tx1"/>
                </a:solidFill>
              </a:rPr>
              <a:t> </a:t>
            </a:r>
            <a:r>
              <a:rPr lang="tr-TR" sz="2800" dirty="0">
                <a:solidFill>
                  <a:schemeClr val="tx1"/>
                </a:solidFill>
              </a:rPr>
              <a:t>YÜKSEKÖĞRETİM KURUMUNDAN BİR HAFTADAN BİR AYA KADAR UZAKLAŞTIRMA </a:t>
            </a:r>
            <a:br>
              <a:rPr lang="tr-TR" sz="3200" b="1" dirty="0">
                <a:solidFill>
                  <a:schemeClr val="tx1"/>
                </a:solidFill>
              </a:rPr>
            </a:br>
            <a:endParaRPr lang="tr-TR" sz="3200" b="1" dirty="0">
              <a:solidFill>
                <a:schemeClr val="tx1"/>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1052736"/>
            <a:ext cx="7848872" cy="5616624"/>
          </a:xfrm>
        </p:spPr>
        <p:txBody>
          <a:bodyPr>
            <a:normAutofit fontScale="62500" lnSpcReduction="20000"/>
          </a:bodyPr>
          <a:lstStyle/>
          <a:p>
            <a:pPr>
              <a:buNone/>
            </a:pPr>
            <a:r>
              <a:rPr lang="tr-TR" dirty="0"/>
              <a:t> </a:t>
            </a:r>
            <a:r>
              <a:rPr lang="tr-TR" b="1" dirty="0"/>
              <a:t>Bu cezayı gerektiren eylemler şunlardır;</a:t>
            </a:r>
          </a:p>
          <a:p>
            <a:pPr algn="just">
              <a:buNone/>
            </a:pPr>
            <a:r>
              <a:rPr lang="tr-TR" dirty="0"/>
              <a:t>a)Yükseköğretim kurumlarında işgal ve benzeri fiillerle yükseköğretim kurumunun hizmetlerini engelleyici eylemlerde bulunmak, </a:t>
            </a:r>
          </a:p>
          <a:p>
            <a:pPr algn="just">
              <a:buNone/>
            </a:pPr>
            <a:r>
              <a:rPr lang="tr-TR" dirty="0"/>
              <a:t>b) Kurum personeli veya öğrencilerine fiili saldırıda bulunmak, </a:t>
            </a:r>
          </a:p>
          <a:p>
            <a:pPr algn="just">
              <a:buNone/>
            </a:pPr>
            <a:r>
              <a:rPr lang="tr-TR" dirty="0"/>
              <a:t>c) Yükseköğretim kurumlarında hırsızlık yapmak, </a:t>
            </a:r>
          </a:p>
          <a:p>
            <a:pPr algn="just">
              <a:buNone/>
            </a:pPr>
            <a:r>
              <a:rPr lang="tr-TR" dirty="0"/>
              <a:t>ç)Yükseköğretim kurumu bünyesinde mevcut bina, demirbaş eşya ve benzeri malzemeyi tahrip etmek veya bilişim sistemine zarar vermek, </a:t>
            </a:r>
          </a:p>
          <a:p>
            <a:pPr algn="just">
              <a:buNone/>
            </a:pPr>
            <a:r>
              <a:rPr lang="tr-TR" dirty="0"/>
              <a:t>d)Sınavlarda kopya çekmek veya çektirmek, </a:t>
            </a:r>
          </a:p>
          <a:p>
            <a:pPr algn="just">
              <a:buNone/>
            </a:pPr>
            <a:r>
              <a:rPr lang="tr-TR" dirty="0"/>
              <a:t>e)Seminer, tez ve yayınlarında intihal yapmak veya bunları anket uygulaması, veri toplama gibi akademik değerlendirme içermeyen katkılar hariç olmak üzere, kişisel emeği ve akademik birikimi dışında kısmen ya da tamamen başkalarına yazdırmak, </a:t>
            </a:r>
          </a:p>
          <a:p>
            <a:pPr algn="just">
              <a:buNone/>
            </a:pPr>
            <a:r>
              <a:rPr lang="tr-TR" dirty="0"/>
              <a:t>f)Yükseköğretim kurumundan uzaklaştırma cezası almış olmasına rağmen bu karara uymamak, </a:t>
            </a:r>
          </a:p>
          <a:p>
            <a:pPr algn="just">
              <a:buNone/>
            </a:pPr>
            <a:r>
              <a:rPr lang="tr-TR" dirty="0"/>
              <a:t>g)24/6/2004 tarihli ve 5199 sayılı Hayvanları Koruma Kanununun 28/A maddesinin üçüncü ve dördüncü fıkralarında sayılan fiillerden birini yükseköğretim kurumlarında işlemek.</a:t>
            </a:r>
          </a:p>
        </p:txBody>
      </p:sp>
      <p:sp>
        <p:nvSpPr>
          <p:cNvPr id="2" name="1 Başlık"/>
          <p:cNvSpPr>
            <a:spLocks noGrp="1"/>
          </p:cNvSpPr>
          <p:nvPr>
            <p:ph type="title"/>
          </p:nvPr>
        </p:nvSpPr>
        <p:spPr>
          <a:xfrm>
            <a:off x="1043608" y="0"/>
            <a:ext cx="7890080" cy="980728"/>
          </a:xfrm>
        </p:spPr>
        <p:txBody>
          <a:bodyPr>
            <a:normAutofit fontScale="90000"/>
          </a:bodyPr>
          <a:lstStyle/>
          <a:p>
            <a:pPr algn="ctr"/>
            <a:r>
              <a:rPr lang="tr-TR" sz="3200" dirty="0">
                <a:solidFill>
                  <a:schemeClr val="tx1"/>
                </a:solidFill>
              </a:rPr>
              <a:t>3-YÜKSEKÖĞRETİM KURUMUNDAN BİR YARIYIL İÇİN UZAKLAŞTIRMA CEZASI</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908720"/>
            <a:ext cx="7992888" cy="5760640"/>
          </a:xfrm>
        </p:spPr>
        <p:txBody>
          <a:bodyPr>
            <a:noAutofit/>
          </a:bodyPr>
          <a:lstStyle/>
          <a:p>
            <a:pPr>
              <a:buNone/>
            </a:pPr>
            <a:r>
              <a:rPr lang="tr-TR" sz="1600" b="1" dirty="0"/>
              <a:t>Bu cezayı gerektiren eylemler şunlardır;</a:t>
            </a:r>
          </a:p>
          <a:p>
            <a:pPr algn="just">
              <a:buNone/>
            </a:pPr>
            <a:r>
              <a:rPr lang="tr-TR" sz="1600" dirty="0"/>
              <a:t>a)Yükseköğretim kurumu görevlilerine karşı cebir ve şiddet kullanarak görevin yapılmasına engel olmak,</a:t>
            </a:r>
          </a:p>
          <a:p>
            <a:pPr algn="just">
              <a:buNone/>
            </a:pPr>
            <a:r>
              <a:rPr lang="tr-TR" sz="1600" dirty="0"/>
              <a:t>b)Öğrencilere karşı cebir ve şiddet kullanarak yükseköğretim hizmetlerinden yararlanmalarını engellemek, </a:t>
            </a:r>
          </a:p>
          <a:p>
            <a:pPr algn="just">
              <a:buNone/>
            </a:pPr>
            <a:r>
              <a:rPr lang="tr-TR" sz="1600" dirty="0"/>
              <a:t>c)Yükseköğretim kurumları içerisinde uyuşturucu veya uyarıcı madde kullanmak, taşımak, bulundurmak, </a:t>
            </a:r>
          </a:p>
          <a:p>
            <a:pPr algn="just">
              <a:buNone/>
            </a:pPr>
            <a:r>
              <a:rPr lang="tr-TR" sz="1600" dirty="0"/>
              <a:t>d)Sınavlarda tehditle kopya çekmek, kopya çeken öğrencilerin sınav salonundan çıkarılmasına engel olmak, kendi yerine başkasını sınava sokmak veya başkasının yerine sınava girmek, </a:t>
            </a:r>
          </a:p>
          <a:p>
            <a:pPr algn="just">
              <a:buNone/>
            </a:pPr>
            <a:r>
              <a:rPr lang="tr-TR" sz="1600" dirty="0"/>
              <a:t>e)Yükseköğretim kurumlarında cinsel tacizde bulunmak, </a:t>
            </a:r>
          </a:p>
          <a:p>
            <a:pPr algn="just">
              <a:buNone/>
            </a:pPr>
            <a:r>
              <a:rPr lang="tr-TR" sz="1600" dirty="0"/>
              <a:t>f)Yükseköğretim kurumlarında 10/7/1953 tarihli ve 6136 sayılı Ateşli Silahlar ve Bıçaklar ile Diğer Aletler Hakkında Kanuna aykırı olarak ateşli silahlarla mermilerini ve bıçaklarla saldırı ve savunmada kullanılmak üzere özel olarak yapılmış bulunan diğer aletleri, patlayıcı maddeleri taşımak ve bulundurmak, </a:t>
            </a:r>
          </a:p>
          <a:p>
            <a:pPr algn="just">
              <a:buNone/>
            </a:pPr>
            <a:r>
              <a:rPr lang="tr-TR" sz="1600" dirty="0"/>
              <a:t>g)Yükseköğretim kurumunun bilişim sistemine girerek kendisine veya başkasının yararına haksız bir çıkar sağlamak ya da kişilerin mağduriyetine neden olmak, </a:t>
            </a:r>
          </a:p>
          <a:p>
            <a:pPr algn="just">
              <a:buNone/>
            </a:pPr>
            <a:r>
              <a:rPr lang="tr-TR" sz="1600" dirty="0"/>
              <a:t>h)Soruşturma ile görevlendirilenleri tehdit etmek, </a:t>
            </a:r>
          </a:p>
          <a:p>
            <a:pPr algn="just">
              <a:buNone/>
            </a:pPr>
            <a:r>
              <a:rPr lang="tr-TR" sz="1600" dirty="0"/>
              <a:t>ı)5199 sayılı Kanunun 28/A maddesinin ikinci fıkrasında sayılan fiili yükseköğretim kurumlarında işlemek</a:t>
            </a:r>
          </a:p>
          <a:p>
            <a:endParaRPr lang="tr-TR" sz="1500" dirty="0"/>
          </a:p>
        </p:txBody>
      </p:sp>
      <p:sp>
        <p:nvSpPr>
          <p:cNvPr id="2" name="1 Başlık"/>
          <p:cNvSpPr>
            <a:spLocks noGrp="1"/>
          </p:cNvSpPr>
          <p:nvPr>
            <p:ph type="title"/>
          </p:nvPr>
        </p:nvSpPr>
        <p:spPr>
          <a:xfrm>
            <a:off x="971600" y="0"/>
            <a:ext cx="7992888" cy="908720"/>
          </a:xfrm>
        </p:spPr>
        <p:txBody>
          <a:bodyPr>
            <a:normAutofit fontScale="90000"/>
          </a:bodyPr>
          <a:lstStyle/>
          <a:p>
            <a:pPr algn="ctr"/>
            <a:r>
              <a:rPr lang="tr-TR" sz="2800" dirty="0">
                <a:solidFill>
                  <a:schemeClr val="tx1"/>
                </a:solidFill>
                <a:effectLst/>
              </a:rPr>
              <a:t>4- YÜKSEKÖĞRETİM KURUMUNDAN İKİ YARIYIL İÇİN UZAKLAŞTIRMA</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1447800"/>
            <a:ext cx="7890080" cy="4800600"/>
          </a:xfrm>
        </p:spPr>
        <p:txBody>
          <a:bodyPr>
            <a:normAutofit/>
          </a:bodyPr>
          <a:lstStyle/>
          <a:p>
            <a:pPr>
              <a:buNone/>
            </a:pPr>
            <a:r>
              <a:rPr lang="tr-TR" sz="2400" b="1" dirty="0"/>
              <a:t>Bu cezayı gerektiren eylemler şunlardır;</a:t>
            </a:r>
          </a:p>
          <a:p>
            <a:pPr algn="just">
              <a:buNone/>
            </a:pPr>
            <a:r>
              <a:rPr lang="tr-TR" sz="2400" dirty="0"/>
              <a:t>a)Mahkeme kararıyla kesinleşmiş olmak kaydıyla suç işlemek amacıyla örgüt kurmak, böyle bir örgütü yönetmek veya bu amaçla kurulan örgüte üye olmak, </a:t>
            </a:r>
          </a:p>
          <a:p>
            <a:pPr algn="just">
              <a:buNone/>
            </a:pPr>
            <a:r>
              <a:rPr lang="tr-TR" sz="2400" dirty="0"/>
              <a:t>b)Uyuşturucu veya uyarıcı maddeleri satmak, başkalarına vermek ya da ticaretini yapmak, </a:t>
            </a:r>
          </a:p>
          <a:p>
            <a:pPr algn="just">
              <a:buNone/>
            </a:pPr>
            <a:r>
              <a:rPr lang="tr-TR" sz="2400" dirty="0"/>
              <a:t>c)6136 sayılı Kanuna aykırı olarak ateşli silahlarla, mermilerini ve bıçaklarla saldırı ve savunmada kullanılmak üzere özel olarak yapılmış bulunan diğer aletleri, patlayıcı maddeleri kullanmak, </a:t>
            </a:r>
          </a:p>
          <a:p>
            <a:pPr algn="just">
              <a:buNone/>
            </a:pPr>
            <a:r>
              <a:rPr lang="tr-TR" sz="2400" dirty="0"/>
              <a:t>d)Kişilerin vücudu üzerinde cinsel davranışlarda bulunmak suretiyle cinsel dokunulmazlıklarını ihlal etmek.</a:t>
            </a:r>
          </a:p>
          <a:p>
            <a:endParaRPr lang="tr-TR" dirty="0"/>
          </a:p>
        </p:txBody>
      </p:sp>
      <p:sp>
        <p:nvSpPr>
          <p:cNvPr id="2" name="1 Başlık"/>
          <p:cNvSpPr>
            <a:spLocks noGrp="1"/>
          </p:cNvSpPr>
          <p:nvPr>
            <p:ph type="title"/>
          </p:nvPr>
        </p:nvSpPr>
        <p:spPr>
          <a:xfrm>
            <a:off x="1043608" y="274638"/>
            <a:ext cx="7890080" cy="1143000"/>
          </a:xfrm>
        </p:spPr>
        <p:txBody>
          <a:bodyPr>
            <a:noAutofit/>
          </a:bodyPr>
          <a:lstStyle/>
          <a:p>
            <a:r>
              <a:rPr lang="tr-TR" sz="2800" dirty="0">
                <a:solidFill>
                  <a:schemeClr val="tx1"/>
                </a:solidFill>
                <a:effectLst/>
              </a:rPr>
              <a:t>5- YÜKSEKÖĞRETİM KURUMUNDAN ÇIKARMA CEZASI</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62500" lnSpcReduction="20000"/>
          </a:bodyPr>
          <a:lstStyle/>
          <a:p>
            <a:pPr>
              <a:buNone/>
            </a:pPr>
            <a:r>
              <a:rPr lang="tr-TR" dirty="0">
                <a:solidFill>
                  <a:schemeClr val="tx1"/>
                </a:solidFill>
              </a:rPr>
              <a:t>(1) Hakkında disiplin soruşturması açılan öğrenciye isnat edilen suçun neden ibaret olduğu, savunmasını yapacağı tarihten en az yedi gün önce yazılı olarak bildirilir. Bu yazıda; öğrenciden belirtilen gün, saat ve yerde savunmasını yapmak üzere hazır bulunması istenilir.</a:t>
            </a:r>
          </a:p>
          <a:p>
            <a:pPr>
              <a:buNone/>
            </a:pPr>
            <a:r>
              <a:rPr lang="tr-TR" dirty="0">
                <a:solidFill>
                  <a:schemeClr val="tx1"/>
                </a:solidFill>
              </a:rPr>
              <a:t>(2) Savunma yapmak üzere gelen kişinin savunmasını yazılı olarak sunmayı talep etmesi halinde kendisine üç günden az olmamak üzere süre verilebilir. Yazılı savunma sunulduktan sonra soruşturmacı öğrenciye ek sorular yöneltebilir.</a:t>
            </a:r>
          </a:p>
          <a:p>
            <a:pPr>
              <a:buNone/>
            </a:pPr>
            <a:r>
              <a:rPr lang="tr-TR" dirty="0">
                <a:solidFill>
                  <a:schemeClr val="tx1"/>
                </a:solidFill>
              </a:rPr>
              <a:t>(3) Öğrenciye gönderilecek davetiyede; çağrıya özürsüz olduğu halde uymadığı veya özrünü zamanında bildirmediği takdirde, savunmadan vazgeçmiş sayılacağı ve diğer delillere dayanılmak suretiyle hakkında gerekli kararın verileceği belirtilir.</a:t>
            </a:r>
          </a:p>
          <a:p>
            <a:pPr>
              <a:buNone/>
            </a:pPr>
            <a:r>
              <a:rPr lang="tr-TR" dirty="0">
                <a:solidFill>
                  <a:schemeClr val="tx1"/>
                </a:solidFill>
              </a:rPr>
              <a:t>(4) Geçerli bir özür bildiren veya mücbir sebep dolayısıyla davete uymadığı anlaşılan öğrenciye uygun bir süre verilir. Tutuklu öğrencilere savunmalarını yazılı olarak gönderebilecekleri bildirilir.</a:t>
            </a:r>
          </a:p>
          <a:p>
            <a:pPr>
              <a:buNone/>
            </a:pPr>
            <a:r>
              <a:rPr lang="tr-TR" dirty="0">
                <a:solidFill>
                  <a:schemeClr val="tx1"/>
                </a:solidFill>
              </a:rPr>
              <a:t>(5) Soruşturma öğrencinin kendini gereği gibi savunmasına imkân verecek şekilde yürütülür.</a:t>
            </a:r>
          </a:p>
          <a:p>
            <a:endParaRPr lang="tr-TR" dirty="0"/>
          </a:p>
        </p:txBody>
      </p:sp>
      <p:sp>
        <p:nvSpPr>
          <p:cNvPr id="2" name="1 Başlık"/>
          <p:cNvSpPr>
            <a:spLocks noGrp="1"/>
          </p:cNvSpPr>
          <p:nvPr>
            <p:ph type="title"/>
          </p:nvPr>
        </p:nvSpPr>
        <p:spPr/>
        <p:txBody>
          <a:bodyPr/>
          <a:lstStyle/>
          <a:p>
            <a:pPr algn="ctr"/>
            <a:r>
              <a:rPr lang="tr-TR" dirty="0">
                <a:solidFill>
                  <a:schemeClr val="tx1"/>
                </a:solidFill>
              </a:rPr>
              <a:t>SAVUNMA HAKKI</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5616" y="980728"/>
            <a:ext cx="7776864" cy="5688632"/>
          </a:xfrm>
        </p:spPr>
        <p:txBody>
          <a:bodyPr>
            <a:noAutofit/>
          </a:bodyPr>
          <a:lstStyle/>
          <a:p>
            <a:pPr lvl="1">
              <a:buNone/>
            </a:pPr>
            <a:r>
              <a:rPr lang="tr-TR" sz="1800" dirty="0"/>
              <a:t>a)Disiplin soruşturmasının sonucu, hakkında disiplin soruşturması yürütülen öğrenci ile varsa mağdura bildirilir.</a:t>
            </a:r>
          </a:p>
          <a:p>
            <a:pPr lvl="1">
              <a:buNone/>
            </a:pPr>
            <a:r>
              <a:rPr lang="tr-TR" sz="1800" dirty="0"/>
              <a:t>b)Disiplin soruşturması sonunda verilen disiplin cezası, soruşturma açmaya yetkili amir tarafından yukarıda sayılanlara ilaveten; öğrenciye burs veya kredi veren kuruluşa ve yükseköğretim kurumuna bildirilir. </a:t>
            </a:r>
          </a:p>
          <a:p>
            <a:pPr lvl="1" algn="just">
              <a:buNone/>
            </a:pPr>
            <a:r>
              <a:rPr lang="tr-TR" sz="1800" dirty="0"/>
              <a:t>c)Disiplin cezası vermeye yetkili amir veya kurul kararlarında hangi tarihten itibaren uygulanacağı belirtilmediği takdirde, disiplin cezaları verildikleri tarihten itibaren uygulanırlar. </a:t>
            </a:r>
          </a:p>
          <a:p>
            <a:pPr lvl="1" algn="just">
              <a:buNone/>
            </a:pPr>
            <a:r>
              <a:rPr lang="tr-TR" sz="1800" dirty="0"/>
              <a:t>ç)Disiplin amirleri ve kurullarınca verilen disiplin cezalarına karşı on beş gün içinde üniversite yönetim kuruluna itiraz edilebilir. Dosya kapsamında, disiplin suçunu oluşturan fiil sebebiyle doğrudan mağdur olan kişi de aynı usulle karara itiraz edebilir. Cezalar öğrencinin dosyasına işlenir. </a:t>
            </a:r>
          </a:p>
          <a:p>
            <a:pPr lvl="1" algn="just">
              <a:buNone/>
            </a:pPr>
            <a:r>
              <a:rPr lang="tr-TR" sz="1800" dirty="0"/>
              <a:t>d)İtiraz halinde, üniversite yönetim kurulu, on beş gün içinde itirazı kabul veya reddeder. İtirazın kabulü halinde yetkili disiplin amiri veya kurulu kabul gerekçesini dikkate alarak otuz gün içinde karar verir. </a:t>
            </a:r>
          </a:p>
          <a:p>
            <a:pPr lvl="1">
              <a:buNone/>
            </a:pPr>
            <a:r>
              <a:rPr lang="tr-TR" sz="1800" dirty="0"/>
              <a:t>e) Öğrencilere verilen disiplin cezalarına karşı, itiraz hakkı kullanılmadan da idari yargı yoluna başvurulabilir </a:t>
            </a:r>
            <a:br>
              <a:rPr lang="tr-TR" sz="2000" dirty="0"/>
            </a:br>
            <a:endParaRPr lang="tr-TR" sz="2000" dirty="0"/>
          </a:p>
        </p:txBody>
      </p:sp>
      <p:sp>
        <p:nvSpPr>
          <p:cNvPr id="2" name="1 Başlık"/>
          <p:cNvSpPr>
            <a:spLocks noGrp="1"/>
          </p:cNvSpPr>
          <p:nvPr>
            <p:ph type="title"/>
          </p:nvPr>
        </p:nvSpPr>
        <p:spPr>
          <a:xfrm>
            <a:off x="1187624" y="188640"/>
            <a:ext cx="7498080" cy="792088"/>
          </a:xfrm>
        </p:spPr>
        <p:txBody>
          <a:bodyPr>
            <a:normAutofit fontScale="90000"/>
          </a:bodyPr>
          <a:lstStyle/>
          <a:p>
            <a:pPr algn="ctr"/>
            <a:r>
              <a:rPr lang="tr-TR" sz="2400" b="1" dirty="0">
                <a:solidFill>
                  <a:schemeClr val="tx1"/>
                </a:solidFill>
              </a:rPr>
              <a:t>CEZALARIN BİLDİRİLMESİ, BAŞVURU YOLLARI VE CEZANIN UYGULANMASI</a:t>
            </a:r>
            <a:endParaRPr lang="tr-TR" sz="2400" dirty="0">
              <a:solidFill>
                <a:schemeClr val="tx1"/>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187624" y="1628800"/>
            <a:ext cx="7776864" cy="3168352"/>
          </a:xfrm>
        </p:spPr>
        <p:txBody>
          <a:bodyPr>
            <a:normAutofit/>
          </a:bodyPr>
          <a:lstStyle/>
          <a:p>
            <a:pPr algn="ctr"/>
            <a:r>
              <a:rPr lang="tr-TR" sz="9600" dirty="0"/>
              <a:t>YATAY GEÇİŞ YÖNTEMLERİ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Profil Bilgileri</a:t>
            </a:r>
          </a:p>
        </p:txBody>
      </p:sp>
      <p:pic>
        <p:nvPicPr>
          <p:cNvPr id="4099" name="Picture 3"/>
          <p:cNvPicPr>
            <a:picLocks noGrp="1" noChangeAspect="1" noChangeArrowheads="1"/>
          </p:cNvPicPr>
          <p:nvPr>
            <p:ph idx="1"/>
          </p:nvPr>
        </p:nvPicPr>
        <p:blipFill>
          <a:blip r:embed="rId2" cstate="print"/>
          <a:srcRect/>
          <a:stretch>
            <a:fillRect/>
          </a:stretch>
        </p:blipFill>
        <p:spPr bwMode="auto">
          <a:xfrm>
            <a:off x="1116013" y="1484784"/>
            <a:ext cx="7818437" cy="5373216"/>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4638"/>
            <a:ext cx="8172400" cy="5940444"/>
          </a:xfrm>
        </p:spPr>
        <p:txBody>
          <a:bodyPr/>
          <a:lstStyle/>
          <a:p>
            <a:r>
              <a:rPr lang="tr-TR" dirty="0">
                <a:solidFill>
                  <a:schemeClr val="tx1"/>
                </a:solidFill>
              </a:rPr>
              <a:t>1- Kurum İçi Programlar Arası</a:t>
            </a:r>
            <a:br>
              <a:rPr lang="tr-TR" dirty="0">
                <a:solidFill>
                  <a:schemeClr val="tx1"/>
                </a:solidFill>
              </a:rPr>
            </a:br>
            <a:r>
              <a:rPr lang="tr-TR" dirty="0">
                <a:solidFill>
                  <a:schemeClr val="tx1"/>
                </a:solidFill>
              </a:rPr>
              <a:t>2- Kurumlar Arası</a:t>
            </a:r>
            <a:br>
              <a:rPr lang="tr-TR" dirty="0">
                <a:solidFill>
                  <a:schemeClr val="tx1"/>
                </a:solidFill>
              </a:rPr>
            </a:br>
            <a:r>
              <a:rPr lang="tr-TR" dirty="0">
                <a:solidFill>
                  <a:schemeClr val="tx1"/>
                </a:solidFill>
              </a:rPr>
              <a:t>3- Merkezi Yerleştirme Puanı İle</a:t>
            </a:r>
            <a:br>
              <a:rPr lang="tr-TR" dirty="0">
                <a:solidFill>
                  <a:schemeClr val="tx1"/>
                </a:solidFill>
              </a:rPr>
            </a:br>
            <a:endParaRPr lang="tr-TR" dirty="0">
              <a:solidFill>
                <a:schemeClr val="tx1"/>
              </a:solidFill>
            </a:endParaRPr>
          </a:p>
        </p:txBody>
      </p:sp>
      <p:sp>
        <p:nvSpPr>
          <p:cNvPr id="3" name="2 İçerik Yer Tutucusu"/>
          <p:cNvSpPr>
            <a:spLocks noGrp="1"/>
          </p:cNvSpPr>
          <p:nvPr>
            <p:ph idx="1"/>
          </p:nvPr>
        </p:nvSpPr>
        <p:spPr/>
        <p:txBody>
          <a:bodyPr/>
          <a:lstStyle/>
          <a:p>
            <a:pPr algn="just"/>
            <a:endParaRPr lang="tr-TR" dirty="0"/>
          </a:p>
          <a:p>
            <a:pPr algn="just">
              <a:buNone/>
            </a:pPr>
            <a:endParaRPr lang="tr-TR" dirty="0"/>
          </a:p>
          <a:p>
            <a:pPr lvl="3" algn="just"/>
            <a:endParaRPr lang="tr-TR" dirty="0">
              <a:solidFill>
                <a:srgbClr val="FF0000"/>
              </a:solidFill>
            </a:endParaRPr>
          </a:p>
          <a:p>
            <a:pPr algn="just"/>
            <a:endParaRPr lang="tr-TR" dirty="0"/>
          </a:p>
          <a:p>
            <a:pPr algn="just"/>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solidFill>
                  <a:srgbClr val="FF0000"/>
                </a:solidFill>
              </a:rPr>
              <a:t>1- Kurum İçi Programlar Arası Yatay Geçiş</a:t>
            </a:r>
          </a:p>
        </p:txBody>
      </p:sp>
      <p:sp>
        <p:nvSpPr>
          <p:cNvPr id="3" name="2 İçerik Yer Tutucusu"/>
          <p:cNvSpPr>
            <a:spLocks noGrp="1"/>
          </p:cNvSpPr>
          <p:nvPr>
            <p:ph idx="1"/>
          </p:nvPr>
        </p:nvSpPr>
        <p:spPr/>
        <p:txBody>
          <a:bodyPr/>
          <a:lstStyle/>
          <a:p>
            <a:pPr>
              <a:buNone/>
            </a:pPr>
            <a:r>
              <a:rPr lang="tr-TR" dirty="0">
                <a:solidFill>
                  <a:schemeClr val="tx1"/>
                </a:solidFill>
              </a:rPr>
              <a:t>a) </a:t>
            </a:r>
            <a:r>
              <a:rPr lang="tr-TR" baseline="0" dirty="0">
                <a:solidFill>
                  <a:schemeClr val="tx1"/>
                </a:solidFill>
              </a:rPr>
              <a:t>Üniversitemiz bünyesinde mevcut birimlerin (fakülte,</a:t>
            </a:r>
            <a:r>
              <a:rPr lang="tr-TR" dirty="0">
                <a:solidFill>
                  <a:schemeClr val="tx1"/>
                </a:solidFill>
              </a:rPr>
              <a:t> yüksekokul, </a:t>
            </a:r>
            <a:r>
              <a:rPr lang="tr-TR" dirty="0" err="1">
                <a:solidFill>
                  <a:schemeClr val="tx1"/>
                </a:solidFill>
              </a:rPr>
              <a:t>konservatuvar</a:t>
            </a:r>
            <a:r>
              <a:rPr lang="tr-TR" dirty="0">
                <a:solidFill>
                  <a:schemeClr val="tx1"/>
                </a:solidFill>
              </a:rPr>
              <a:t> veya meslek yüksekokulu) </a:t>
            </a:r>
            <a:r>
              <a:rPr lang="tr-TR" baseline="0" dirty="0">
                <a:solidFill>
                  <a:schemeClr val="tx1"/>
                </a:solidFill>
              </a:rPr>
              <a:t>eşdeğer düzeydeki diploma programlarına ilgili yönetim kurulu tarafından belirlenen kontenjanlar dahilinde yatay geçiş yapılabilir.</a:t>
            </a:r>
          </a:p>
          <a:p>
            <a:pPr>
              <a:buFont typeface="Arial" charset="0"/>
              <a:buChar char="•"/>
            </a:pPr>
            <a:endParaRPr lang="tr-TR" dirty="0">
              <a:solidFill>
                <a:srgbClr val="FF0000"/>
              </a:solidFill>
            </a:endParaRPr>
          </a:p>
          <a:p>
            <a:pPr>
              <a:buFont typeface="Arial" charset="0"/>
              <a:buChar char="•"/>
            </a:pPr>
            <a:endParaRPr lang="tr-TR" dirty="0">
              <a:solidFill>
                <a:srgbClr val="FF0000"/>
              </a:solidFill>
            </a:endParaRPr>
          </a:p>
          <a:p>
            <a:pPr>
              <a:buFont typeface="Arial" charset="0"/>
              <a:buChar char="•"/>
            </a:pPr>
            <a:endParaRPr lang="tr-TR" dirty="0">
              <a:solidFill>
                <a:srgbClr val="FF0000"/>
              </a:solidFill>
            </a:endParaRPr>
          </a:p>
          <a:p>
            <a:pPr>
              <a:buFont typeface="Arial" charset="0"/>
              <a:buChar char="•"/>
            </a:pPr>
            <a:endParaRPr lang="tr-TR"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a:solidFill>
                  <a:schemeClr val="tx1"/>
                </a:solidFill>
              </a:rPr>
              <a:t>b) Yatay  geçiş kontenjanları her bir diploma programı için ikinci yarıyıldan başlamak </a:t>
            </a:r>
            <a:r>
              <a:rPr lang="tr-TR" i="1" dirty="0">
                <a:solidFill>
                  <a:srgbClr val="FF0000"/>
                </a:solidFill>
              </a:rPr>
              <a:t>(ön lisans programlarında </a:t>
            </a:r>
            <a:r>
              <a:rPr lang="tr-TR" i="1">
                <a:solidFill>
                  <a:srgbClr val="FF0000"/>
                </a:solidFill>
              </a:rPr>
              <a:t>2. </a:t>
            </a:r>
            <a:r>
              <a:rPr lang="tr-TR" i="1" dirty="0">
                <a:solidFill>
                  <a:srgbClr val="FF0000"/>
                </a:solidFill>
              </a:rPr>
              <a:t>yarıyıllarda, lisans programlarında 2. yılda yatay geçiş yapılabilir)</a:t>
            </a:r>
            <a:r>
              <a:rPr lang="tr-TR" dirty="0">
                <a:solidFill>
                  <a:schemeClr val="tx1"/>
                </a:solidFill>
              </a:rPr>
              <a:t> üzere kontenjan ilan edilen her yıl için ÖSYM kılavuzunda öngörülen öğrenci kontenjanının %15’ini geçmeyecek biçimde ilgili yönetim kurulları tarafından karara bağlanır.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buNone/>
            </a:pPr>
            <a:r>
              <a:rPr lang="tr-TR" dirty="0"/>
              <a:t>c</a:t>
            </a:r>
            <a:r>
              <a:rPr lang="tr-TR" dirty="0">
                <a:solidFill>
                  <a:schemeClr val="tx1"/>
                </a:solidFill>
              </a:rPr>
              <a:t>) Öğrencinin not ortalamasının en az 4.00 üzerinde 2.00 olması ve </a:t>
            </a:r>
            <a:r>
              <a:rPr lang="tr-TR" dirty="0"/>
              <a:t>kınama</a:t>
            </a:r>
            <a:r>
              <a:rPr lang="tr-TR" dirty="0">
                <a:solidFill>
                  <a:schemeClr val="tx1"/>
                </a:solidFill>
              </a:rPr>
              <a:t> cezasından daha ağır bir ceza almaması gerekir.</a:t>
            </a:r>
          </a:p>
          <a:p>
            <a:pPr algn="just">
              <a:buNone/>
            </a:pPr>
            <a:r>
              <a:rPr lang="tr-TR" dirty="0">
                <a:solidFill>
                  <a:schemeClr val="tx1"/>
                </a:solidFill>
              </a:rPr>
              <a:t>  Kontenjanlar, Senatonun belirlediği şartlar ve taban puanlar Yükseköğretim Kurulu’nun sayfasında ilan edilen takvimde yer alan son başvuru tarihinden 15 gün önce Üniversitemiz web sayfasında ilan edilir.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a:solidFill>
                  <a:schemeClr val="tx1"/>
                </a:solidFill>
              </a:rPr>
              <a:t>d) Yatay geçiş için öğrencinin merkezi sınava girdiği yıl itibariyle geçmek istediği diploma programı için geçerli olan puan türünde aldığı merkezi yerleştirme puanının geçmek istediği diploma programına eşdeğer veya yüksek olması gereklidir.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a:solidFill>
                  <a:schemeClr val="tx1"/>
                </a:solidFill>
              </a:rPr>
              <a:t>e) Özel yetenek sınavı ile öğrenci alan diploma programlarına kurum içi yatay geçişlerde diğer şartların yanı sıra yetenek sınavında da başarılı olma şartı aranır.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74638"/>
            <a:ext cx="7890080" cy="1143000"/>
          </a:xfrm>
        </p:spPr>
        <p:txBody>
          <a:bodyPr>
            <a:normAutofit/>
          </a:bodyPr>
          <a:lstStyle/>
          <a:p>
            <a:r>
              <a:rPr lang="tr-TR" dirty="0">
                <a:solidFill>
                  <a:srgbClr val="FF0000"/>
                </a:solidFill>
              </a:rPr>
              <a:t>2- Kurumlar Arası Yatay Geçiş</a:t>
            </a:r>
          </a:p>
        </p:txBody>
      </p:sp>
      <p:sp>
        <p:nvSpPr>
          <p:cNvPr id="3" name="2 İçerik Yer Tutucusu"/>
          <p:cNvSpPr>
            <a:spLocks noGrp="1"/>
          </p:cNvSpPr>
          <p:nvPr>
            <p:ph idx="1"/>
          </p:nvPr>
        </p:nvSpPr>
        <p:spPr/>
        <p:txBody>
          <a:bodyPr>
            <a:normAutofit/>
          </a:bodyPr>
          <a:lstStyle/>
          <a:p>
            <a:pPr>
              <a:buNone/>
            </a:pPr>
            <a:r>
              <a:rPr lang="tr-TR" dirty="0">
                <a:solidFill>
                  <a:schemeClr val="tx1"/>
                </a:solidFill>
              </a:rPr>
              <a:t>a) Yükseköğretim kurumlarının aynı düzeydeki eşdeğer diploma programları arasında ve Yükseköğretim Kurulu tarafından yayınlanan kontenjanlar çerçevesinde yapılır. </a:t>
            </a:r>
            <a:r>
              <a:rPr lang="tr-TR" dirty="0">
                <a:solidFill>
                  <a:srgbClr val="FF0000"/>
                </a:solidFill>
              </a:rPr>
              <a:t>(Bahar dönemi sadece MYO için Ocak ayı başında, Güz dönemi lisans ve ön lisans programlar için Temmuz ayı başında yayınlanır)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692696"/>
            <a:ext cx="7498080" cy="5555704"/>
          </a:xfrm>
        </p:spPr>
        <p:txBody>
          <a:bodyPr/>
          <a:lstStyle/>
          <a:p>
            <a:pPr algn="just">
              <a:buNone/>
            </a:pPr>
            <a:r>
              <a:rPr lang="tr-TR" dirty="0">
                <a:solidFill>
                  <a:schemeClr val="tx1"/>
                </a:solidFill>
              </a:rPr>
              <a:t>b) Öğrencinin kayıtlı olduğu dönemlere ait genel not ortalamasının </a:t>
            </a:r>
            <a:r>
              <a:rPr lang="tr-TR" dirty="0"/>
              <a:t>4.00</a:t>
            </a:r>
            <a:r>
              <a:rPr lang="tr-TR" dirty="0">
                <a:solidFill>
                  <a:schemeClr val="tx1"/>
                </a:solidFill>
              </a:rPr>
              <a:t> üzerinden </a:t>
            </a:r>
            <a:r>
              <a:rPr lang="tr-TR" dirty="0"/>
              <a:t>2.50</a:t>
            </a:r>
            <a:r>
              <a:rPr lang="tr-TR" dirty="0">
                <a:solidFill>
                  <a:schemeClr val="tx1"/>
                </a:solidFill>
              </a:rPr>
              <a:t> olması şarttır.</a:t>
            </a:r>
          </a:p>
          <a:p>
            <a:pPr algn="just">
              <a:buNone/>
            </a:pPr>
            <a:r>
              <a:rPr lang="tr-TR" dirty="0"/>
              <a:t>c) Ön lisans derecesinde , hazırlık, birinci ve son yarıyıllara yatay geçiş yapılamaz</a:t>
            </a:r>
          </a:p>
          <a:p>
            <a:pPr algn="just">
              <a:buNone/>
            </a:pPr>
            <a:r>
              <a:rPr lang="tr-TR" dirty="0"/>
              <a:t>d) Lisans derecesinde hazırlık, birinci ve son sınıfta yatay geçiş yapılamaz</a:t>
            </a:r>
          </a:p>
          <a:p>
            <a:pPr>
              <a:buNone/>
            </a:pPr>
            <a:endParaRPr lang="tr-TR" dirty="0"/>
          </a:p>
          <a:p>
            <a:pPr>
              <a:buNone/>
            </a:pPr>
            <a:endParaRPr lang="tr-TR" dirty="0">
              <a:solidFill>
                <a:schemeClr val="tx1"/>
              </a:solidFill>
            </a:endParaRPr>
          </a:p>
          <a:p>
            <a:endParaRPr lang="tr-TR"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404664"/>
            <a:ext cx="8100392" cy="6192688"/>
          </a:xfrm>
        </p:spPr>
        <p:txBody>
          <a:bodyPr/>
          <a:lstStyle/>
          <a:p>
            <a:pPr>
              <a:buNone/>
            </a:pPr>
            <a:r>
              <a:rPr lang="tr-TR" dirty="0">
                <a:solidFill>
                  <a:schemeClr val="tx1"/>
                </a:solidFill>
              </a:rPr>
              <a:t>e) Aynı yükseköğretim kurumunda aynı diploma programlarında birinci öğretimden ikinci öğretime kontenjan sınırlaması olmaksızın geçiş yapılabilir. Ancak, ikinci öğretime geçiş yapan öğrenciler ikinci öğretim ücreti öderler.</a:t>
            </a:r>
          </a:p>
          <a:p>
            <a:pPr>
              <a:buNone/>
            </a:pPr>
            <a:r>
              <a:rPr lang="tr-TR" dirty="0"/>
              <a:t>f) Başvuruda bulunacak öğrencinin yatay geçiş yapabilmesi için hiçbir disiplin cezası almamış olması şarttır.</a:t>
            </a:r>
          </a:p>
          <a:p>
            <a:pPr>
              <a:buNone/>
            </a:pPr>
            <a:r>
              <a:rPr lang="tr-TR" dirty="0"/>
              <a:t>g) Yatay geçiş başvuruları sadece ilan edilen süre içerisinde yapılabilir.</a:t>
            </a:r>
          </a:p>
          <a:p>
            <a:pPr>
              <a:buNone/>
            </a:pPr>
            <a:endParaRPr lang="tr-TR" dirty="0"/>
          </a:p>
          <a:p>
            <a:pPr>
              <a:buNone/>
            </a:pPr>
            <a:endParaRPr lang="tr-TR"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638"/>
            <a:ext cx="7498080" cy="1066130"/>
          </a:xfrm>
        </p:spPr>
        <p:txBody>
          <a:bodyPr>
            <a:normAutofit fontScale="90000"/>
          </a:bodyPr>
          <a:lstStyle/>
          <a:p>
            <a:pPr algn="ctr"/>
            <a:r>
              <a:rPr lang="tr-TR" dirty="0">
                <a:solidFill>
                  <a:srgbClr val="FF0000"/>
                </a:solidFill>
              </a:rPr>
              <a:t>3- Merkezi Yerleştirme Puanı (Ek-1) ile Yatay Geçiş</a:t>
            </a:r>
          </a:p>
        </p:txBody>
      </p:sp>
      <p:sp>
        <p:nvSpPr>
          <p:cNvPr id="3" name="2 İçerik Yer Tutucusu"/>
          <p:cNvSpPr>
            <a:spLocks noGrp="1"/>
          </p:cNvSpPr>
          <p:nvPr>
            <p:ph idx="1"/>
          </p:nvPr>
        </p:nvSpPr>
        <p:spPr>
          <a:xfrm>
            <a:off x="1435608" y="1447800"/>
            <a:ext cx="7498080" cy="5077544"/>
          </a:xfrm>
        </p:spPr>
        <p:txBody>
          <a:bodyPr>
            <a:normAutofit fontScale="92500" lnSpcReduction="10000"/>
          </a:bodyPr>
          <a:lstStyle/>
          <a:p>
            <a:pPr>
              <a:buNone/>
            </a:pPr>
            <a:r>
              <a:rPr lang="tr-TR" dirty="0">
                <a:solidFill>
                  <a:schemeClr val="tx1"/>
                </a:solidFill>
              </a:rPr>
              <a:t>a) Öğrencinin kayıt olduğu yıldaki merkezi yerleştirme puanı, geçmek istediği programın girdiği yıldaki taban puanına eşit veya yüksek olması durumunda başvuru yapılabilir</a:t>
            </a:r>
            <a:r>
              <a:rPr lang="tr-TR" dirty="0">
                <a:solidFill>
                  <a:srgbClr val="FF0000"/>
                </a:solidFill>
              </a:rPr>
              <a:t>.(Örneğin İşletme –puan türü EA- programında kayıtlı bir öğrencinin YKS sonuç belgesinde SAY puanı varsa ve bu öğrenci SAY puanı ile öğrenci alan programlara geçmek istiyor ise puanı geçmek istediği programın puanına eşit veya yüksek ise geçiş başvurusunda bulunabilir.)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Öğrencinin Kullandığı Alanlar</a:t>
            </a:r>
          </a:p>
        </p:txBody>
      </p:sp>
      <p:pic>
        <p:nvPicPr>
          <p:cNvPr id="5127" name="Picture 7"/>
          <p:cNvPicPr>
            <a:picLocks noGrp="1" noChangeAspect="1" noChangeArrowheads="1"/>
          </p:cNvPicPr>
          <p:nvPr>
            <p:ph idx="1"/>
          </p:nvPr>
        </p:nvPicPr>
        <p:blipFill>
          <a:blip r:embed="rId2" cstate="print"/>
          <a:srcRect/>
          <a:stretch>
            <a:fillRect/>
          </a:stretch>
        </p:blipFill>
        <p:spPr bwMode="auto">
          <a:xfrm>
            <a:off x="1116013" y="1704817"/>
            <a:ext cx="7848475" cy="4964544"/>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836712"/>
            <a:ext cx="7498080" cy="5411688"/>
          </a:xfrm>
        </p:spPr>
        <p:txBody>
          <a:bodyPr>
            <a:normAutofit/>
          </a:bodyPr>
          <a:lstStyle/>
          <a:p>
            <a:pPr algn="just">
              <a:buNone/>
            </a:pPr>
            <a:r>
              <a:rPr lang="tr-TR" dirty="0"/>
              <a:t>b) Başvurular her yıl eğitim öğretim dönemi başlamadan önce Ağustos ayının 15’ine kadar, ilgili birime yapılır ve Eylül ayının 10’una kadar değerlendirilerek sonuçlandırılır. Kayıtlanma işlemleri 15 Eylül tarihine kadar tamamlanır. Ara dönemde kontenjanın %20 sine kadar olmak şartı ile öğrenci kabul edip etmeme üniversite yönetimlerince belirlenmektedir.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404664"/>
            <a:ext cx="8172400" cy="5843736"/>
          </a:xfrm>
        </p:spPr>
        <p:txBody>
          <a:bodyPr/>
          <a:lstStyle/>
          <a:p>
            <a:pPr>
              <a:buNone/>
            </a:pPr>
            <a:r>
              <a:rPr lang="tr-TR" dirty="0">
                <a:solidFill>
                  <a:schemeClr val="tx1"/>
                </a:solidFill>
              </a:rPr>
              <a:t>c) Hazırlık sınıfı ve son sınıf da dahil olmak üzere yatay geçiş için Yükseköğretim Yürütme Kurulu’nun belirleyeceği takvim dahilinde başvuru yapılabilir.</a:t>
            </a:r>
          </a:p>
          <a:p>
            <a:pPr>
              <a:buNone/>
            </a:pPr>
            <a:r>
              <a:rPr lang="tr-TR" dirty="0"/>
              <a:t>d) Yükseköğretim Yürütme Kurulu aksine bir karar almadığı süre zarfında</a:t>
            </a:r>
            <a:r>
              <a:rPr lang="tr-TR" dirty="0">
                <a:solidFill>
                  <a:srgbClr val="FF0000"/>
                </a:solidFill>
              </a:rPr>
              <a:t> </a:t>
            </a:r>
            <a:r>
              <a:rPr lang="tr-TR" dirty="0"/>
              <a:t>yatay geçiş yapılmak istenilen programın YKS kılavuzunda öngörülen öğrenci kontenjanının %30’unu geçmemek şartıyla başvurular ilgili yükseköğretim kurumlarına yapılır.</a:t>
            </a:r>
          </a:p>
          <a:p>
            <a:pPr>
              <a:buNone/>
            </a:pPr>
            <a:endParaRPr lang="tr-TR"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620688"/>
            <a:ext cx="7962088" cy="5688632"/>
          </a:xfrm>
        </p:spPr>
        <p:txBody>
          <a:bodyPr/>
          <a:lstStyle/>
          <a:p>
            <a:pPr>
              <a:buNone/>
            </a:pPr>
            <a:r>
              <a:rPr lang="tr-TR" dirty="0">
                <a:solidFill>
                  <a:schemeClr val="tx1"/>
                </a:solidFill>
              </a:rPr>
              <a:t>e) Başvuruların kontenjandan fazla olması durumunda </a:t>
            </a:r>
            <a:r>
              <a:rPr lang="tr-TR" dirty="0"/>
              <a:t>YKS</a:t>
            </a:r>
            <a:r>
              <a:rPr lang="tr-TR" dirty="0">
                <a:solidFill>
                  <a:schemeClr val="tx1"/>
                </a:solidFill>
              </a:rPr>
              <a:t> puanı en yüksek adaydan başlayarak yapılacak sıralama sonucunda kontenjan kadar adayın yatay geçiş başvurusu kabul edilir. </a:t>
            </a:r>
          </a:p>
          <a:p>
            <a:pPr>
              <a:buNone/>
            </a:pPr>
            <a:r>
              <a:rPr lang="tr-TR" dirty="0"/>
              <a:t>f) Özel yetenek sınavı ile kayıt olan öğrencilerde merkezi yerleştirme puanı ile yatay geçiş başvurusu yapabilir. Özel yetenek sınavı ile öğrenci alan programlara yatay geçiş yapılamaz. </a:t>
            </a:r>
          </a:p>
          <a:p>
            <a:pPr>
              <a:buNone/>
            </a:pPr>
            <a:endParaRPr lang="tr-TR"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71600" y="0"/>
            <a:ext cx="8172400" cy="6858000"/>
          </a:xfrm>
        </p:spPr>
        <p:txBody>
          <a:bodyPr/>
          <a:lstStyle/>
          <a:p>
            <a:pPr>
              <a:buNone/>
            </a:pPr>
            <a:r>
              <a:rPr lang="tr-TR" dirty="0"/>
              <a:t>g) Öğrencilerin kayıt oldukları yıldaki merkezi yerleştirme puanları ile geçmek istedikleri yükseköğretim programlarının merkezi yerleştirme puanlarını sağlamaları şartıyla </a:t>
            </a:r>
            <a:r>
              <a:rPr lang="tr-TR" dirty="0" err="1"/>
              <a:t>önlisans</a:t>
            </a:r>
            <a:r>
              <a:rPr lang="tr-TR" dirty="0"/>
              <a:t> veya lisans programlarına geçiş yapılabilir. </a:t>
            </a:r>
            <a:r>
              <a:rPr lang="tr-TR" dirty="0">
                <a:solidFill>
                  <a:srgbClr val="FF0000"/>
                </a:solidFill>
              </a:rPr>
              <a:t>(ön lisanstan lisansa, lisanstan ön lisansa) </a:t>
            </a:r>
          </a:p>
          <a:p>
            <a:pPr>
              <a:buNone/>
            </a:pPr>
            <a:endParaRPr lang="tr-TR" dirty="0">
              <a:solidFill>
                <a:schemeClr val="tx1"/>
              </a:solidFill>
            </a:endParaRPr>
          </a:p>
          <a:p>
            <a:pPr>
              <a:buNone/>
            </a:pPr>
            <a:endParaRPr lang="tr-TR"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476672"/>
            <a:ext cx="8244408" cy="5688632"/>
          </a:xfrm>
        </p:spPr>
        <p:txBody>
          <a:bodyPr/>
          <a:lstStyle/>
          <a:p>
            <a:pPr>
              <a:buNone/>
            </a:pPr>
            <a:r>
              <a:rPr lang="tr-TR" dirty="0"/>
              <a:t>h</a:t>
            </a:r>
            <a:r>
              <a:rPr lang="tr-TR" dirty="0">
                <a:solidFill>
                  <a:schemeClr val="tx1"/>
                </a:solidFill>
              </a:rPr>
              <a:t>) Sadece Türkiye’deki yükseköğretim kurumlarında kayıtlı öğrenciler bu haktan yararlanabilirler.</a:t>
            </a:r>
          </a:p>
          <a:p>
            <a:pPr marL="82296" indent="0">
              <a:buNone/>
            </a:pPr>
            <a:r>
              <a:rPr lang="tr-TR" dirty="0"/>
              <a:t>I)Öğrenciler Ek Madde-1 uyarınca sadece 1 kez yatay geçiş yapabilirler. Ancak söz konusu madde uyarınca yatay geçiş yapan öğrenciler YKS merkezi yerleştirme sonucu kayıt hakkı kazandıkları yükseköğretim kurumuna daha sonraki başvuru tarihlerinde geri dönebilirler.</a:t>
            </a:r>
          </a:p>
          <a:p>
            <a:pPr marL="653796" indent="-571500">
              <a:buAutoNum type="romanLcParenR"/>
            </a:pPr>
            <a:endParaRPr lang="tr-TR" dirty="0"/>
          </a:p>
          <a:p>
            <a:pPr>
              <a:buNone/>
            </a:pPr>
            <a:endParaRPr lang="tr-TR" dirty="0">
              <a:solidFill>
                <a:schemeClr val="tx1"/>
              </a:solidFill>
            </a:endParaRPr>
          </a:p>
        </p:txBody>
      </p:sp>
      <p:sp>
        <p:nvSpPr>
          <p:cNvPr id="4" name="Metin kutusu 3">
            <a:extLst>
              <a:ext uri="{FF2B5EF4-FFF2-40B4-BE49-F238E27FC236}">
                <a16:creationId xmlns:a16="http://schemas.microsoft.com/office/drawing/2014/main" id="{5412604C-F14C-551F-B5F3-A825E2CAAC01}"/>
              </a:ext>
            </a:extLst>
          </p:cNvPr>
          <p:cNvSpPr txBox="1"/>
          <p:nvPr/>
        </p:nvSpPr>
        <p:spPr>
          <a:xfrm>
            <a:off x="2336800" y="3247156"/>
            <a:ext cx="4673600" cy="369332"/>
          </a:xfrm>
          <a:prstGeom prst="rect">
            <a:avLst/>
          </a:prstGeom>
          <a:noFill/>
        </p:spPr>
        <p:txBody>
          <a:bodyPr wrap="square">
            <a:spAutoFit/>
          </a:bodyPr>
          <a:lstStyle/>
          <a:p>
            <a:r>
              <a:rPr lang="tr-TR" sz="1100" b="0" i="0" u="none" strike="noStrike" dirty="0">
                <a:effectLst/>
                <a:latin typeface="Calibri" panose="020F0502020204030204" pitchFamily="34" charset="0"/>
              </a:rPr>
              <a:t>210804056</a:t>
            </a:r>
            <a:r>
              <a:rPr lang="tr-TR" dirty="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3C9C-5DD1-E541-7DB2-F9B42E396A5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95577CB-0292-9955-579A-AEDD727302B6}"/>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331204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Notların Görüntülenmesi</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1187624" y="1598294"/>
            <a:ext cx="7746826" cy="499905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Transkript</a:t>
            </a:r>
            <a:endParaRPr lang="tr-TR" dirty="0"/>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1187450" y="1484784"/>
            <a:ext cx="7747000" cy="518457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3013</TotalTime>
  <Words>3113</Words>
  <Application>Microsoft Office PowerPoint</Application>
  <PresentationFormat>Ekran Gösterisi (4:3)</PresentationFormat>
  <Paragraphs>396</Paragraphs>
  <Slides>75</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75</vt:i4>
      </vt:variant>
    </vt:vector>
  </HeadingPairs>
  <TitlesOfParts>
    <vt:vector size="81" baseType="lpstr">
      <vt:lpstr>Arial</vt:lpstr>
      <vt:lpstr>Calibri</vt:lpstr>
      <vt:lpstr>Gill Sans MT</vt:lpstr>
      <vt:lpstr>Verdana</vt:lpstr>
      <vt:lpstr>Wingdings 2</vt:lpstr>
      <vt:lpstr>Gündönümü</vt:lpstr>
      <vt:lpstr> TÜRKİYE CUMHURİYETİ  GİRESUN ÜNİVERSİTESİ</vt:lpstr>
      <vt:lpstr>ÖĞRENCİ İŞLERİ</vt:lpstr>
      <vt:lpstr>ÖĞRENCİ BİLGİ SİSTEMİ GİRİŞ</vt:lpstr>
      <vt:lpstr>Şifre Oluşturma</vt:lpstr>
      <vt:lpstr>Şifre Oluşturma</vt:lpstr>
      <vt:lpstr>Profil Bilgileri</vt:lpstr>
      <vt:lpstr>Öğrencinin Kullandığı Alanlar</vt:lpstr>
      <vt:lpstr>Notların Görüntülenmesi</vt:lpstr>
      <vt:lpstr>Transkript</vt:lpstr>
      <vt:lpstr>Sunulan Dersler</vt:lpstr>
      <vt:lpstr>Ders İzleme Formu</vt:lpstr>
      <vt:lpstr>Müfredat</vt:lpstr>
      <vt:lpstr>Kayıt Yenileme</vt:lpstr>
      <vt:lpstr>Kayıt Yenileme – Tekrar Dersler </vt:lpstr>
      <vt:lpstr>Kayıt Yenileme – Açılan Dersler Listesi</vt:lpstr>
      <vt:lpstr>Kayıt Yenileme – Ders Seçimi</vt:lpstr>
      <vt:lpstr>Kayıt Yenileme - Danışman Onayına Gönderme</vt:lpstr>
      <vt:lpstr>PowerPoint Sunusu</vt:lpstr>
      <vt:lpstr>ŞİFRE DEĞİŞTİRME İŞLEMLERİ</vt:lpstr>
      <vt:lpstr>Öğretim Süreleri</vt:lpstr>
      <vt:lpstr>Yarıyıl Öğretim Süresi</vt:lpstr>
      <vt:lpstr>PowerPoint Sunusu</vt:lpstr>
      <vt:lpstr>Önlisans ve Lisans  Öğrenci Danışmanlığı </vt:lpstr>
      <vt:lpstr>Kayıt Yenileme İşlemleri</vt:lpstr>
      <vt:lpstr>Kayıt Yenileme İşlemleri</vt:lpstr>
      <vt:lpstr>Kayıt Yenileme İşlemleri</vt:lpstr>
      <vt:lpstr>Derslere Devam</vt:lpstr>
      <vt:lpstr>Sınavlarda Mazeret</vt:lpstr>
      <vt:lpstr>Sınav Sonuçlarına İtiraz</vt:lpstr>
      <vt:lpstr>Başarı Durumu</vt:lpstr>
      <vt:lpstr>ÖNLİSANS NOT ARALIKLARI</vt:lpstr>
      <vt:lpstr>LİSANS NOT ARALIKLARI</vt:lpstr>
      <vt:lpstr>Ders Tekrarı</vt:lpstr>
      <vt:lpstr>Bütünleme Sınavı</vt:lpstr>
      <vt:lpstr>Mezuniyet Sınavı</vt:lpstr>
      <vt:lpstr>Kayıt Dondurma </vt:lpstr>
      <vt:lpstr>Katkı Payı – Öğrenim Ücreti</vt:lpstr>
      <vt:lpstr>Katkı Payı – Öğrenim Ücreti</vt:lpstr>
      <vt:lpstr>Katkı Payı – Öğrenim Ücreti</vt:lpstr>
      <vt:lpstr>Katkı Payı – Öğrenim Ücreti</vt:lpstr>
      <vt:lpstr>Muafiyet İşlemleri</vt:lpstr>
      <vt:lpstr>Kredi Transfer İşlemleri</vt:lpstr>
      <vt:lpstr>Çift Ana Dal</vt:lpstr>
      <vt:lpstr>Yan Dal</vt:lpstr>
      <vt:lpstr>Askerlik Tecil</vt:lpstr>
      <vt:lpstr>Askerlik Tecil</vt:lpstr>
      <vt:lpstr>AKTS ve Diploma Eki</vt:lpstr>
      <vt:lpstr>Mezuniyet</vt:lpstr>
      <vt:lpstr>Çeşitli Belgeler</vt:lpstr>
      <vt:lpstr>Burs İmkanları</vt:lpstr>
      <vt:lpstr>DİSİPLİN CEZALARI </vt:lpstr>
      <vt:lpstr>1- KINAMA CEZASI</vt:lpstr>
      <vt:lpstr> 2- YÜKSEKÖĞRETİM KURUMUNDAN BİR HAFTADAN BİR AYA KADAR UZAKLAŞTIRMA  </vt:lpstr>
      <vt:lpstr>3-YÜKSEKÖĞRETİM KURUMUNDAN BİR YARIYIL İÇİN UZAKLAŞTIRMA CEZASI</vt:lpstr>
      <vt:lpstr>4- YÜKSEKÖĞRETİM KURUMUNDAN İKİ YARIYIL İÇİN UZAKLAŞTIRMA</vt:lpstr>
      <vt:lpstr>5- YÜKSEKÖĞRETİM KURUMUNDAN ÇIKARMA CEZASI</vt:lpstr>
      <vt:lpstr>SAVUNMA HAKKI</vt:lpstr>
      <vt:lpstr>CEZALARIN BİLDİRİLMESİ, BAŞVURU YOLLARI VE CEZANIN UYGULANMASI</vt:lpstr>
      <vt:lpstr>YATAY GEÇİŞ YÖNTEMLERİ</vt:lpstr>
      <vt:lpstr>1- Kurum İçi Programlar Arası 2- Kurumlar Arası 3- Merkezi Yerleştirme Puanı İle </vt:lpstr>
      <vt:lpstr>1- Kurum İçi Programlar Arası Yatay Geçiş</vt:lpstr>
      <vt:lpstr>PowerPoint Sunusu</vt:lpstr>
      <vt:lpstr>PowerPoint Sunusu</vt:lpstr>
      <vt:lpstr>PowerPoint Sunusu</vt:lpstr>
      <vt:lpstr>PowerPoint Sunusu</vt:lpstr>
      <vt:lpstr>2- Kurumlar Arası Yatay Geçiş</vt:lpstr>
      <vt:lpstr>PowerPoint Sunusu</vt:lpstr>
      <vt:lpstr>PowerPoint Sunusu</vt:lpstr>
      <vt:lpstr>3- Merkezi Yerleştirme Puanı (Ek-1) ile Yatay Geçiş</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 CUMHURİYETİ  GİRESUN ÜNİVERSİTESİ</dc:title>
  <dc:creator>efe</dc:creator>
  <cp:lastModifiedBy>Selim ARSLAN</cp:lastModifiedBy>
  <cp:revision>253</cp:revision>
  <dcterms:created xsi:type="dcterms:W3CDTF">2014-10-16T06:32:40Z</dcterms:created>
  <dcterms:modified xsi:type="dcterms:W3CDTF">2025-10-24T05:50:52Z</dcterms:modified>
</cp:coreProperties>
</file>